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7" r:id="rId2"/>
    <p:sldId id="262" r:id="rId3"/>
    <p:sldId id="261" r:id="rId4"/>
    <p:sldId id="269" r:id="rId5"/>
    <p:sldId id="271" r:id="rId6"/>
    <p:sldId id="270" r:id="rId7"/>
    <p:sldId id="258" r:id="rId8"/>
    <p:sldId id="263" r:id="rId9"/>
    <p:sldId id="267" r:id="rId10"/>
    <p:sldId id="260" r:id="rId11"/>
    <p:sldId id="259" r:id="rId12"/>
    <p:sldId id="265" r:id="rId13"/>
    <p:sldId id="282" r:id="rId14"/>
    <p:sldId id="272" r:id="rId15"/>
    <p:sldId id="284" r:id="rId16"/>
    <p:sldId id="283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5" r:id="rId26"/>
    <p:sldId id="281" r:id="rId27"/>
  </p:sldIdLst>
  <p:sldSz cx="9144000" cy="6858000" type="screen4x3"/>
  <p:notesSz cx="6888163" cy="10021888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53B0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9753"/>
    <p:restoredTop sz="94650"/>
  </p:normalViewPr>
  <p:slideViewPr>
    <p:cSldViewPr>
      <p:cViewPr varScale="1">
        <p:scale>
          <a:sx n="45" d="100"/>
          <a:sy n="45" d="100"/>
        </p:scale>
        <p:origin x="-5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267AD8-4DE9-431D-9FDA-F6189175AB82}" type="doc">
      <dgm:prSet loTypeId="urn:microsoft.com/office/officeart/2005/8/layout/h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C81EBD51-2715-4ACC-8490-6BF880EFA68F}">
      <dgm:prSet phldrT="[Texto]" custT="1"/>
      <dgm:spPr/>
      <dgm:t>
        <a:bodyPr/>
        <a:lstStyle/>
        <a:p>
          <a:pPr algn="ctr"/>
          <a:r>
            <a:rPr lang="es-UY" sz="2800" b="1" dirty="0"/>
            <a:t>Objetivo</a:t>
          </a:r>
          <a:endParaRPr lang="es-ES" sz="1800" dirty="0"/>
        </a:p>
      </dgm:t>
    </dgm:pt>
    <dgm:pt modelId="{135C2866-AF5A-44E4-9F78-F15C72A39A31}" type="parTrans" cxnId="{BAEF8526-39CE-4707-89AA-9DFDF9BA61CB}">
      <dgm:prSet/>
      <dgm:spPr/>
      <dgm:t>
        <a:bodyPr/>
        <a:lstStyle/>
        <a:p>
          <a:pPr algn="ctr"/>
          <a:endParaRPr lang="es-ES"/>
        </a:p>
      </dgm:t>
    </dgm:pt>
    <dgm:pt modelId="{38053F60-632A-4EA5-85F5-8F35FA77F3AA}" type="sibTrans" cxnId="{BAEF8526-39CE-4707-89AA-9DFDF9BA61CB}">
      <dgm:prSet/>
      <dgm:spPr/>
      <dgm:t>
        <a:bodyPr/>
        <a:lstStyle/>
        <a:p>
          <a:pPr algn="ctr"/>
          <a:endParaRPr lang="es-ES"/>
        </a:p>
      </dgm:t>
    </dgm:pt>
    <dgm:pt modelId="{DB951E4E-2265-4B57-8F9E-741DE4F92840}">
      <dgm:prSet phldrT="[Texto]"/>
      <dgm:spPr/>
      <dgm:t>
        <a:bodyPr anchor="ctr"/>
        <a:lstStyle/>
        <a:p>
          <a:pPr algn="ctr"/>
          <a:r>
            <a:rPr lang="es-UY" i="0" dirty="0"/>
            <a:t>Registro informático</a:t>
          </a:r>
          <a:br>
            <a:rPr lang="es-UY" i="0" dirty="0"/>
          </a:br>
          <a:r>
            <a:rPr lang="es-UY" i="0" dirty="0"/>
            <a:t>de todos los productos </a:t>
          </a:r>
          <a:br>
            <a:rPr lang="es-UY" i="0" dirty="0"/>
          </a:br>
          <a:r>
            <a:rPr lang="es-UY" i="0" dirty="0"/>
            <a:t>y servicios adquiridos </a:t>
          </a:r>
          <a:br>
            <a:rPr lang="es-UY" i="0" dirty="0"/>
          </a:br>
          <a:r>
            <a:rPr lang="es-UY" i="0" dirty="0"/>
            <a:t>y gestionados en ASSE</a:t>
          </a:r>
          <a:endParaRPr lang="es-ES" dirty="0"/>
        </a:p>
      </dgm:t>
    </dgm:pt>
    <dgm:pt modelId="{992B968A-7B66-4A51-BFE5-B7FFA0CB7968}" type="parTrans" cxnId="{B59C2AC4-DF86-4EEB-BD3B-99DE5CEDB78D}">
      <dgm:prSet/>
      <dgm:spPr/>
      <dgm:t>
        <a:bodyPr/>
        <a:lstStyle/>
        <a:p>
          <a:pPr algn="ctr"/>
          <a:endParaRPr lang="es-ES"/>
        </a:p>
      </dgm:t>
    </dgm:pt>
    <dgm:pt modelId="{8195606A-1DB4-428B-BCAA-DE3B361D6A2C}" type="sibTrans" cxnId="{B59C2AC4-DF86-4EEB-BD3B-99DE5CEDB78D}">
      <dgm:prSet/>
      <dgm:spPr/>
      <dgm:t>
        <a:bodyPr/>
        <a:lstStyle/>
        <a:p>
          <a:pPr algn="ctr"/>
          <a:endParaRPr lang="es-ES"/>
        </a:p>
      </dgm:t>
    </dgm:pt>
    <dgm:pt modelId="{DD028784-53E4-4E40-8029-86A060714999}">
      <dgm:prSet phldrT="[Texto]" custT="1"/>
      <dgm:spPr/>
      <dgm:t>
        <a:bodyPr/>
        <a:lstStyle/>
        <a:p>
          <a:pPr algn="ctr"/>
          <a:r>
            <a:rPr lang="es-UY" sz="2800" b="1" dirty="0"/>
            <a:t>Alcance</a:t>
          </a:r>
          <a:endParaRPr lang="es-ES" sz="2800" b="1" dirty="0"/>
        </a:p>
      </dgm:t>
    </dgm:pt>
    <dgm:pt modelId="{07CE6188-6772-4F65-96F3-611E7B497959}" type="parTrans" cxnId="{345D18DC-6372-4357-B6A2-EBA6E51DEF29}">
      <dgm:prSet/>
      <dgm:spPr/>
      <dgm:t>
        <a:bodyPr/>
        <a:lstStyle/>
        <a:p>
          <a:pPr algn="ctr"/>
          <a:endParaRPr lang="es-ES"/>
        </a:p>
      </dgm:t>
    </dgm:pt>
    <dgm:pt modelId="{C862BC91-4F2A-4F50-A682-27FDDA6119A6}" type="sibTrans" cxnId="{345D18DC-6372-4357-B6A2-EBA6E51DEF29}">
      <dgm:prSet/>
      <dgm:spPr/>
      <dgm:t>
        <a:bodyPr/>
        <a:lstStyle/>
        <a:p>
          <a:pPr algn="ctr"/>
          <a:endParaRPr lang="es-ES"/>
        </a:p>
      </dgm:t>
    </dgm:pt>
    <dgm:pt modelId="{A133395B-2786-4934-8A12-6E42CBFCCEA6}">
      <dgm:prSet phldrT="[Texto]"/>
      <dgm:spPr/>
      <dgm:t>
        <a:bodyPr anchor="ctr"/>
        <a:lstStyle/>
        <a:p>
          <a:pPr algn="l"/>
          <a:r>
            <a:rPr lang="es-UY" i="0" dirty="0"/>
            <a:t>Información completa, sistematizada y actual</a:t>
          </a:r>
          <a:endParaRPr lang="es-ES" dirty="0"/>
        </a:p>
      </dgm:t>
    </dgm:pt>
    <dgm:pt modelId="{032F0204-6E61-4F0C-A049-8B8B09A22648}" type="parTrans" cxnId="{9B7F4F33-033C-44FF-B3CC-39FE09DAAD4C}">
      <dgm:prSet/>
      <dgm:spPr/>
      <dgm:t>
        <a:bodyPr/>
        <a:lstStyle/>
        <a:p>
          <a:pPr algn="ctr"/>
          <a:endParaRPr lang="es-ES"/>
        </a:p>
      </dgm:t>
    </dgm:pt>
    <dgm:pt modelId="{2491DFB0-2D48-4A0E-B43E-689AE7053A84}" type="sibTrans" cxnId="{9B7F4F33-033C-44FF-B3CC-39FE09DAAD4C}">
      <dgm:prSet/>
      <dgm:spPr/>
      <dgm:t>
        <a:bodyPr/>
        <a:lstStyle/>
        <a:p>
          <a:pPr algn="ctr"/>
          <a:endParaRPr lang="es-ES"/>
        </a:p>
      </dgm:t>
    </dgm:pt>
    <dgm:pt modelId="{51A7EF7D-B5B7-416B-A3E3-0C5B39E814FD}">
      <dgm:prSet phldrT="[Texto]"/>
      <dgm:spPr/>
      <dgm:t>
        <a:bodyPr anchor="ctr"/>
        <a:lstStyle/>
        <a:p>
          <a:pPr algn="l"/>
          <a:r>
            <a:rPr lang="es-UY" i="0" dirty="0"/>
            <a:t>Clasificación técnica</a:t>
          </a:r>
          <a:br>
            <a:rPr lang="es-UY" i="0" dirty="0"/>
          </a:br>
          <a:r>
            <a:rPr lang="es-UY" i="0" dirty="0"/>
            <a:t>según dominio</a:t>
          </a:r>
        </a:p>
      </dgm:t>
    </dgm:pt>
    <dgm:pt modelId="{4B2E3332-6E31-4BEF-A4A6-0276A4F11089}" type="parTrans" cxnId="{F4140636-81E2-435A-B62B-0AC758C8A937}">
      <dgm:prSet/>
      <dgm:spPr/>
      <dgm:t>
        <a:bodyPr/>
        <a:lstStyle/>
        <a:p>
          <a:pPr algn="ctr"/>
          <a:endParaRPr lang="es-ES"/>
        </a:p>
      </dgm:t>
    </dgm:pt>
    <dgm:pt modelId="{69E612F5-BB51-4D45-9DDD-738CA97CBC43}" type="sibTrans" cxnId="{F4140636-81E2-435A-B62B-0AC758C8A937}">
      <dgm:prSet/>
      <dgm:spPr/>
      <dgm:t>
        <a:bodyPr/>
        <a:lstStyle/>
        <a:p>
          <a:pPr algn="ctr"/>
          <a:endParaRPr lang="es-ES"/>
        </a:p>
      </dgm:t>
    </dgm:pt>
    <dgm:pt modelId="{B41A3B19-F1EB-4337-8471-004ED0FCDB47}">
      <dgm:prSet phldrT="[Texto]"/>
      <dgm:spPr/>
      <dgm:t>
        <a:bodyPr anchor="ctr"/>
        <a:lstStyle/>
        <a:p>
          <a:pPr algn="l"/>
          <a:r>
            <a:rPr lang="es-UY" i="0" dirty="0"/>
            <a:t>Vinculación codificada con fuentes de datos externos e internos</a:t>
          </a:r>
        </a:p>
      </dgm:t>
    </dgm:pt>
    <dgm:pt modelId="{A8A79131-E8DA-406F-80B7-B7C77A560168}" type="parTrans" cxnId="{62D22803-B3AD-4B2D-8284-1752ADF485E1}">
      <dgm:prSet/>
      <dgm:spPr/>
      <dgm:t>
        <a:bodyPr/>
        <a:lstStyle/>
        <a:p>
          <a:pPr algn="ctr"/>
          <a:endParaRPr lang="es-ES"/>
        </a:p>
      </dgm:t>
    </dgm:pt>
    <dgm:pt modelId="{6E2C9C4E-D784-4B9E-95FD-72F281A971CC}" type="sibTrans" cxnId="{62D22803-B3AD-4B2D-8284-1752ADF485E1}">
      <dgm:prSet/>
      <dgm:spPr/>
      <dgm:t>
        <a:bodyPr/>
        <a:lstStyle/>
        <a:p>
          <a:pPr algn="ctr"/>
          <a:endParaRPr lang="es-ES"/>
        </a:p>
      </dgm:t>
    </dgm:pt>
    <dgm:pt modelId="{768F8239-5FFD-4452-9C90-FEA424B56F0A}" type="pres">
      <dgm:prSet presAssocID="{5A267AD8-4DE9-431D-9FDA-F6189175AB8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D2DC441C-8949-4CFD-B3AB-3671DD617611}" type="pres">
      <dgm:prSet presAssocID="{C81EBD51-2715-4ACC-8490-6BF880EFA68F}" presName="composite" presStyleCnt="0"/>
      <dgm:spPr/>
    </dgm:pt>
    <dgm:pt modelId="{EFFBC02C-F138-4F62-8C07-F3B51A55E618}" type="pres">
      <dgm:prSet presAssocID="{C81EBD51-2715-4ACC-8490-6BF880EFA68F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DB4EF51-69EC-48BF-A948-10AE7AB5D91A}" type="pres">
      <dgm:prSet presAssocID="{C81EBD51-2715-4ACC-8490-6BF880EFA68F}" presName="desTx" presStyleLbl="alignAccFollowNode1" presStyleIdx="0" presStyleCnt="2" custScaleX="13906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2BC1952-6514-4637-9BEE-6CBFB6E2E556}" type="pres">
      <dgm:prSet presAssocID="{38053F60-632A-4EA5-85F5-8F35FA77F3AA}" presName="space" presStyleCnt="0"/>
      <dgm:spPr/>
    </dgm:pt>
    <dgm:pt modelId="{755373A9-2AF4-44C1-B938-1DF7F5BC309A}" type="pres">
      <dgm:prSet presAssocID="{DD028784-53E4-4E40-8029-86A060714999}" presName="composite" presStyleCnt="0"/>
      <dgm:spPr/>
    </dgm:pt>
    <dgm:pt modelId="{F12882B3-9CA0-4B24-9AB8-553FEB0E1D78}" type="pres">
      <dgm:prSet presAssocID="{DD028784-53E4-4E40-8029-86A060714999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8A765BC-8912-4009-BFE3-C7D14234A314}" type="pres">
      <dgm:prSet presAssocID="{DD028784-53E4-4E40-8029-86A060714999}" presName="desTx" presStyleLbl="alignAccFollowNode1" presStyleIdx="1" presStyleCnt="2" custScaleX="126825" custScaleY="9980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F19C222-60FC-49DE-800F-51781357D6F9}" type="presOf" srcId="{DD028784-53E4-4E40-8029-86A060714999}" destId="{F12882B3-9CA0-4B24-9AB8-553FEB0E1D78}" srcOrd="0" destOrd="0" presId="urn:microsoft.com/office/officeart/2005/8/layout/hList1"/>
    <dgm:cxn modelId="{58DC9982-7909-47E0-BBBC-25840040430C}" type="presOf" srcId="{5A267AD8-4DE9-431D-9FDA-F6189175AB82}" destId="{768F8239-5FFD-4452-9C90-FEA424B56F0A}" srcOrd="0" destOrd="0" presId="urn:microsoft.com/office/officeart/2005/8/layout/hList1"/>
    <dgm:cxn modelId="{0A0AB837-1E08-498D-8A11-FDDCE05882B5}" type="presOf" srcId="{A133395B-2786-4934-8A12-6E42CBFCCEA6}" destId="{D8A765BC-8912-4009-BFE3-C7D14234A314}" srcOrd="0" destOrd="0" presId="urn:microsoft.com/office/officeart/2005/8/layout/hList1"/>
    <dgm:cxn modelId="{345D18DC-6372-4357-B6A2-EBA6E51DEF29}" srcId="{5A267AD8-4DE9-431D-9FDA-F6189175AB82}" destId="{DD028784-53E4-4E40-8029-86A060714999}" srcOrd="1" destOrd="0" parTransId="{07CE6188-6772-4F65-96F3-611E7B497959}" sibTransId="{C862BC91-4F2A-4F50-A682-27FDDA6119A6}"/>
    <dgm:cxn modelId="{C954B625-4A10-4E1B-B89B-AED34F20607D}" type="presOf" srcId="{B41A3B19-F1EB-4337-8471-004ED0FCDB47}" destId="{D8A765BC-8912-4009-BFE3-C7D14234A314}" srcOrd="0" destOrd="2" presId="urn:microsoft.com/office/officeart/2005/8/layout/hList1"/>
    <dgm:cxn modelId="{9B7F4F33-033C-44FF-B3CC-39FE09DAAD4C}" srcId="{DD028784-53E4-4E40-8029-86A060714999}" destId="{A133395B-2786-4934-8A12-6E42CBFCCEA6}" srcOrd="0" destOrd="0" parTransId="{032F0204-6E61-4F0C-A049-8B8B09A22648}" sibTransId="{2491DFB0-2D48-4A0E-B43E-689AE7053A84}"/>
    <dgm:cxn modelId="{399E4568-FB71-40F8-8612-341581C39A29}" type="presOf" srcId="{51A7EF7D-B5B7-416B-A3E3-0C5B39E814FD}" destId="{D8A765BC-8912-4009-BFE3-C7D14234A314}" srcOrd="0" destOrd="1" presId="urn:microsoft.com/office/officeart/2005/8/layout/hList1"/>
    <dgm:cxn modelId="{F4140636-81E2-435A-B62B-0AC758C8A937}" srcId="{DD028784-53E4-4E40-8029-86A060714999}" destId="{51A7EF7D-B5B7-416B-A3E3-0C5B39E814FD}" srcOrd="1" destOrd="0" parTransId="{4B2E3332-6E31-4BEF-A4A6-0276A4F11089}" sibTransId="{69E612F5-BB51-4D45-9DDD-738CA97CBC43}"/>
    <dgm:cxn modelId="{B59C2AC4-DF86-4EEB-BD3B-99DE5CEDB78D}" srcId="{C81EBD51-2715-4ACC-8490-6BF880EFA68F}" destId="{DB951E4E-2265-4B57-8F9E-741DE4F92840}" srcOrd="0" destOrd="0" parTransId="{992B968A-7B66-4A51-BFE5-B7FFA0CB7968}" sibTransId="{8195606A-1DB4-428B-BCAA-DE3B361D6A2C}"/>
    <dgm:cxn modelId="{62D22803-B3AD-4B2D-8284-1752ADF485E1}" srcId="{DD028784-53E4-4E40-8029-86A060714999}" destId="{B41A3B19-F1EB-4337-8471-004ED0FCDB47}" srcOrd="2" destOrd="0" parTransId="{A8A79131-E8DA-406F-80B7-B7C77A560168}" sibTransId="{6E2C9C4E-D784-4B9E-95FD-72F281A971CC}"/>
    <dgm:cxn modelId="{8471246E-64D8-481C-AEF8-B2D8A8A65C3C}" type="presOf" srcId="{C81EBD51-2715-4ACC-8490-6BF880EFA68F}" destId="{EFFBC02C-F138-4F62-8C07-F3B51A55E618}" srcOrd="0" destOrd="0" presId="urn:microsoft.com/office/officeart/2005/8/layout/hList1"/>
    <dgm:cxn modelId="{42C3FB90-6065-46CB-A1C1-391E74077EA9}" type="presOf" srcId="{DB951E4E-2265-4B57-8F9E-741DE4F92840}" destId="{DDB4EF51-69EC-48BF-A948-10AE7AB5D91A}" srcOrd="0" destOrd="0" presId="urn:microsoft.com/office/officeart/2005/8/layout/hList1"/>
    <dgm:cxn modelId="{BAEF8526-39CE-4707-89AA-9DFDF9BA61CB}" srcId="{5A267AD8-4DE9-431D-9FDA-F6189175AB82}" destId="{C81EBD51-2715-4ACC-8490-6BF880EFA68F}" srcOrd="0" destOrd="0" parTransId="{135C2866-AF5A-44E4-9F78-F15C72A39A31}" sibTransId="{38053F60-632A-4EA5-85F5-8F35FA77F3AA}"/>
    <dgm:cxn modelId="{5784BD7F-7654-4836-B4EF-4647E95D2F4A}" type="presParOf" srcId="{768F8239-5FFD-4452-9C90-FEA424B56F0A}" destId="{D2DC441C-8949-4CFD-B3AB-3671DD617611}" srcOrd="0" destOrd="0" presId="urn:microsoft.com/office/officeart/2005/8/layout/hList1"/>
    <dgm:cxn modelId="{20E605F5-5CA4-40F8-83E5-1176214DDC9B}" type="presParOf" srcId="{D2DC441C-8949-4CFD-B3AB-3671DD617611}" destId="{EFFBC02C-F138-4F62-8C07-F3B51A55E618}" srcOrd="0" destOrd="0" presId="urn:microsoft.com/office/officeart/2005/8/layout/hList1"/>
    <dgm:cxn modelId="{C700335D-1C3E-455D-8FF1-31610E1093A4}" type="presParOf" srcId="{D2DC441C-8949-4CFD-B3AB-3671DD617611}" destId="{DDB4EF51-69EC-48BF-A948-10AE7AB5D91A}" srcOrd="1" destOrd="0" presId="urn:microsoft.com/office/officeart/2005/8/layout/hList1"/>
    <dgm:cxn modelId="{0C17B156-6D29-4BDD-98F3-5B824ACCBA60}" type="presParOf" srcId="{768F8239-5FFD-4452-9C90-FEA424B56F0A}" destId="{A2BC1952-6514-4637-9BEE-6CBFB6E2E556}" srcOrd="1" destOrd="0" presId="urn:microsoft.com/office/officeart/2005/8/layout/hList1"/>
    <dgm:cxn modelId="{7F19FC84-73D2-48C9-BE62-522D31468686}" type="presParOf" srcId="{768F8239-5FFD-4452-9C90-FEA424B56F0A}" destId="{755373A9-2AF4-44C1-B938-1DF7F5BC309A}" srcOrd="2" destOrd="0" presId="urn:microsoft.com/office/officeart/2005/8/layout/hList1"/>
    <dgm:cxn modelId="{47ABDCF2-17C9-4111-AAD2-EA2F29377EFF}" type="presParOf" srcId="{755373A9-2AF4-44C1-B938-1DF7F5BC309A}" destId="{F12882B3-9CA0-4B24-9AB8-553FEB0E1D78}" srcOrd="0" destOrd="0" presId="urn:microsoft.com/office/officeart/2005/8/layout/hList1"/>
    <dgm:cxn modelId="{5FE85EDE-EBC5-4B52-87DA-B022DD457415}" type="presParOf" srcId="{755373A9-2AF4-44C1-B938-1DF7F5BC309A}" destId="{D8A765BC-8912-4009-BFE3-C7D14234A31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FBC02C-F138-4F62-8C07-F3B51A55E618}">
      <dsp:nvSpPr>
        <dsp:cNvPr id="0" name=""/>
        <dsp:cNvSpPr/>
      </dsp:nvSpPr>
      <dsp:spPr>
        <a:xfrm>
          <a:off x="427983" y="46591"/>
          <a:ext cx="2175867" cy="62838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UY" sz="2800" b="1" kern="1200" dirty="0"/>
            <a:t>Objetivo</a:t>
          </a:r>
          <a:endParaRPr lang="es-ES" sz="1800" kern="1200" dirty="0"/>
        </a:p>
      </dsp:txBody>
      <dsp:txXfrm>
        <a:off x="427983" y="46591"/>
        <a:ext cx="2175867" cy="628383"/>
      </dsp:txXfrm>
    </dsp:sp>
    <dsp:sp modelId="{DDB4EF51-69EC-48BF-A948-10AE7AB5D91A}">
      <dsp:nvSpPr>
        <dsp:cNvPr id="0" name=""/>
        <dsp:cNvSpPr/>
      </dsp:nvSpPr>
      <dsp:spPr>
        <a:xfrm>
          <a:off x="2960" y="674975"/>
          <a:ext cx="3025913" cy="3342432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ctr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UY" sz="1800" i="0" kern="1200" dirty="0"/>
            <a:t>Registro informático</a:t>
          </a:r>
          <a:br>
            <a:rPr lang="es-UY" sz="1800" i="0" kern="1200" dirty="0"/>
          </a:br>
          <a:r>
            <a:rPr lang="es-UY" sz="1800" i="0" kern="1200" dirty="0"/>
            <a:t>de todos los productos </a:t>
          </a:r>
          <a:br>
            <a:rPr lang="es-UY" sz="1800" i="0" kern="1200" dirty="0"/>
          </a:br>
          <a:r>
            <a:rPr lang="es-UY" sz="1800" i="0" kern="1200" dirty="0"/>
            <a:t>y servicios adquiridos </a:t>
          </a:r>
          <a:br>
            <a:rPr lang="es-UY" sz="1800" i="0" kern="1200" dirty="0"/>
          </a:br>
          <a:r>
            <a:rPr lang="es-UY" sz="1800" i="0" kern="1200" dirty="0"/>
            <a:t>y gestionados en ASSE</a:t>
          </a:r>
          <a:endParaRPr lang="es-ES" sz="1800" kern="1200" dirty="0"/>
        </a:p>
      </dsp:txBody>
      <dsp:txXfrm>
        <a:off x="2960" y="674975"/>
        <a:ext cx="3025913" cy="3342432"/>
      </dsp:txXfrm>
    </dsp:sp>
    <dsp:sp modelId="{F12882B3-9CA0-4B24-9AB8-553FEB0E1D78}">
      <dsp:nvSpPr>
        <dsp:cNvPr id="0" name=""/>
        <dsp:cNvSpPr/>
      </dsp:nvSpPr>
      <dsp:spPr>
        <a:xfrm>
          <a:off x="3625333" y="48246"/>
          <a:ext cx="2175867" cy="628383"/>
        </a:xfrm>
        <a:prstGeom prst="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UY" sz="2800" b="1" kern="1200" dirty="0"/>
            <a:t>Alcance</a:t>
          </a:r>
          <a:endParaRPr lang="es-ES" sz="2800" b="1" kern="1200" dirty="0"/>
        </a:p>
      </dsp:txBody>
      <dsp:txXfrm>
        <a:off x="3625333" y="48246"/>
        <a:ext cx="2175867" cy="628383"/>
      </dsp:txXfrm>
    </dsp:sp>
    <dsp:sp modelId="{D8A765BC-8912-4009-BFE3-C7D14234A314}">
      <dsp:nvSpPr>
        <dsp:cNvPr id="0" name=""/>
        <dsp:cNvSpPr/>
      </dsp:nvSpPr>
      <dsp:spPr>
        <a:xfrm>
          <a:off x="3333495" y="679938"/>
          <a:ext cx="2759543" cy="3335814"/>
        </a:xfrm>
        <a:prstGeom prst="rect">
          <a:avLst/>
        </a:prstGeom>
        <a:solidFill>
          <a:schemeClr val="accent4">
            <a:tint val="40000"/>
            <a:alpha val="90000"/>
            <a:hueOff val="-3945710"/>
            <a:satOff val="22157"/>
            <a:lumOff val="1408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945710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UY" sz="1800" i="0" kern="1200" dirty="0"/>
            <a:t>Información completa, sistematizada y actual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UY" sz="1800" i="0" kern="1200" dirty="0"/>
            <a:t>Clasificación técnica</a:t>
          </a:r>
          <a:br>
            <a:rPr lang="es-UY" sz="1800" i="0" kern="1200" dirty="0"/>
          </a:br>
          <a:r>
            <a:rPr lang="es-UY" sz="1800" i="0" kern="1200" dirty="0"/>
            <a:t>según dominio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UY" sz="1800" i="0" kern="1200" dirty="0"/>
            <a:t>Vinculación codificada con fuentes de datos externos e internos</a:t>
          </a:r>
        </a:p>
      </dsp:txBody>
      <dsp:txXfrm>
        <a:off x="3333495" y="679938"/>
        <a:ext cx="2759543" cy="33358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s-UY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A2D98D3E-90EC-438D-997A-75FC75A754B6}" type="datetimeFigureOut">
              <a:rPr lang="es-UY" smtClean="0"/>
              <a:pPr/>
              <a:t>05/09/2019</a:t>
            </a:fld>
            <a:endParaRPr lang="es-UY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s-UY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01698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EAC9A399-463B-4D8E-80CF-2FEA646CF62B}" type="slidenum">
              <a:rPr lang="es-UY" smtClean="0"/>
              <a:pPr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xmlns="" val="35934974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s-UY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177CC34F-47A0-450A-92D2-C6DA430BF2F8}" type="datetimeFigureOut">
              <a:rPr lang="es-UY" smtClean="0"/>
              <a:pPr/>
              <a:t>05/09/2019</a:t>
            </a:fld>
            <a:endParaRPr lang="es-UY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es-UY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</p:spPr>
        <p:txBody>
          <a:bodyPr vert="horz" lIns="96625" tIns="48312" rIns="96625" bIns="48312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01698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A6FD9DD2-2A52-4E01-BC0D-6B1557B1D10C}" type="slidenum">
              <a:rPr lang="es-UY" smtClean="0"/>
              <a:pPr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xmlns="" val="1631724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38213" y="750888"/>
            <a:ext cx="5011737" cy="37592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FD9DD2-2A52-4E01-BC0D-6B1557B1D10C}" type="slidenum">
              <a:rPr lang="es-UY" smtClean="0"/>
              <a:pPr/>
              <a:t>10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xmlns="" val="530497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0A263-F5EB-4E60-9D1C-8E50D545C9C5}" type="datetimeFigureOut">
              <a:rPr lang="es-UY" smtClean="0"/>
              <a:pPr/>
              <a:t>05/09/2019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7D37-42D6-4DB0-B7C2-EBF82222F8FC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0A263-F5EB-4E60-9D1C-8E50D545C9C5}" type="datetimeFigureOut">
              <a:rPr lang="es-UY" smtClean="0"/>
              <a:pPr/>
              <a:t>05/09/2019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7D37-42D6-4DB0-B7C2-EBF82222F8FC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0A263-F5EB-4E60-9D1C-8E50D545C9C5}" type="datetimeFigureOut">
              <a:rPr lang="es-UY" smtClean="0"/>
              <a:pPr/>
              <a:t>05/09/2019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7D37-42D6-4DB0-B7C2-EBF82222F8FC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0A263-F5EB-4E60-9D1C-8E50D545C9C5}" type="datetimeFigureOut">
              <a:rPr lang="es-UY" smtClean="0"/>
              <a:pPr/>
              <a:t>05/09/2019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7D37-42D6-4DB0-B7C2-EBF82222F8FC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0A263-F5EB-4E60-9D1C-8E50D545C9C5}" type="datetimeFigureOut">
              <a:rPr lang="es-UY" smtClean="0"/>
              <a:pPr/>
              <a:t>05/09/2019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7D37-42D6-4DB0-B7C2-EBF82222F8FC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0A263-F5EB-4E60-9D1C-8E50D545C9C5}" type="datetimeFigureOut">
              <a:rPr lang="es-UY" smtClean="0"/>
              <a:pPr/>
              <a:t>05/09/2019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7D37-42D6-4DB0-B7C2-EBF82222F8FC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0A263-F5EB-4E60-9D1C-8E50D545C9C5}" type="datetimeFigureOut">
              <a:rPr lang="es-UY" smtClean="0"/>
              <a:pPr/>
              <a:t>05/09/2019</a:t>
            </a:fld>
            <a:endParaRPr lang="es-UY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7D37-42D6-4DB0-B7C2-EBF82222F8FC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0A263-F5EB-4E60-9D1C-8E50D545C9C5}" type="datetimeFigureOut">
              <a:rPr lang="es-UY" smtClean="0"/>
              <a:pPr/>
              <a:t>05/09/2019</a:t>
            </a:fld>
            <a:endParaRPr lang="es-UY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7D37-42D6-4DB0-B7C2-EBF82222F8FC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0A263-F5EB-4E60-9D1C-8E50D545C9C5}" type="datetimeFigureOut">
              <a:rPr lang="es-UY" smtClean="0"/>
              <a:pPr/>
              <a:t>05/09/2019</a:t>
            </a:fld>
            <a:endParaRPr lang="es-UY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7D37-42D6-4DB0-B7C2-EBF82222F8FC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0A263-F5EB-4E60-9D1C-8E50D545C9C5}" type="datetimeFigureOut">
              <a:rPr lang="es-UY" smtClean="0"/>
              <a:pPr/>
              <a:t>05/09/2019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7D37-42D6-4DB0-B7C2-EBF82222F8FC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0A263-F5EB-4E60-9D1C-8E50D545C9C5}" type="datetimeFigureOut">
              <a:rPr lang="es-UY" smtClean="0"/>
              <a:pPr/>
              <a:t>05/09/2019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7D37-42D6-4DB0-B7C2-EBF82222F8FC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0A263-F5EB-4E60-9D1C-8E50D545C9C5}" type="datetimeFigureOut">
              <a:rPr lang="es-UY" smtClean="0"/>
              <a:pPr/>
              <a:t>05/09/2019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A7D37-42D6-4DB0-B7C2-EBF82222F8FC}" type="slidenum">
              <a:rPr lang="es-UY" smtClean="0"/>
              <a:pPr/>
              <a:t>‹Nº›</a:t>
            </a:fld>
            <a:endParaRPr lang="es-U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-214346" y="0"/>
            <a:ext cx="4572032" cy="685800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2844" y="1714488"/>
            <a:ext cx="4000528" cy="2786082"/>
          </a:xfrm>
        </p:spPr>
        <p:txBody>
          <a:bodyPr anchor="ctr">
            <a:noAutofit/>
          </a:bodyPr>
          <a:lstStyle/>
          <a:p>
            <a:pPr algn="ctr"/>
            <a:r>
              <a:rPr lang="es-UY" sz="4000" dirty="0">
                <a:solidFill>
                  <a:schemeClr val="bg1"/>
                </a:solidFill>
                <a:latin typeface="Century Gothic" pitchFamily="34" charset="0"/>
              </a:rPr>
              <a:t>ASSE</a:t>
            </a:r>
            <a:br>
              <a:rPr lang="es-UY" sz="4000" dirty="0">
                <a:solidFill>
                  <a:schemeClr val="bg1"/>
                </a:solidFill>
                <a:latin typeface="Century Gothic" pitchFamily="34" charset="0"/>
              </a:rPr>
            </a:br>
            <a:r>
              <a:rPr lang="es-UY" sz="4000" dirty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es-UY" sz="3600" dirty="0">
                <a:solidFill>
                  <a:schemeClr val="bg1"/>
                </a:solidFill>
                <a:latin typeface="Century Gothic" pitchFamily="34" charset="0"/>
              </a:rPr>
              <a:t/>
            </a:r>
            <a:br>
              <a:rPr lang="es-UY" sz="3600" dirty="0">
                <a:solidFill>
                  <a:schemeClr val="bg1"/>
                </a:solidFill>
                <a:latin typeface="Century Gothic" pitchFamily="34" charset="0"/>
              </a:rPr>
            </a:br>
            <a:r>
              <a:rPr lang="es-UY" sz="3600" dirty="0">
                <a:solidFill>
                  <a:schemeClr val="bg1"/>
                </a:solidFill>
                <a:latin typeface="Century Gothic" pitchFamily="34" charset="0"/>
              </a:rPr>
              <a:t>Catálogo </a:t>
            </a:r>
            <a:br>
              <a:rPr lang="es-UY" sz="3600" dirty="0">
                <a:solidFill>
                  <a:schemeClr val="bg1"/>
                </a:solidFill>
                <a:latin typeface="Century Gothic" pitchFamily="34" charset="0"/>
              </a:rPr>
            </a:br>
            <a:r>
              <a:rPr lang="es-UY" sz="3600" dirty="0">
                <a:solidFill>
                  <a:schemeClr val="bg1"/>
                </a:solidFill>
                <a:latin typeface="Century Gothic" pitchFamily="34" charset="0"/>
              </a:rPr>
              <a:t>de productos </a:t>
            </a:r>
            <a:br>
              <a:rPr lang="es-UY" sz="3600" dirty="0">
                <a:solidFill>
                  <a:schemeClr val="bg1"/>
                </a:solidFill>
                <a:latin typeface="Century Gothic" pitchFamily="34" charset="0"/>
              </a:rPr>
            </a:br>
            <a:r>
              <a:rPr lang="es-UY" sz="3600" dirty="0">
                <a:solidFill>
                  <a:schemeClr val="bg1"/>
                </a:solidFill>
                <a:latin typeface="Century Gothic" pitchFamily="34" charset="0"/>
              </a:rPr>
              <a:t>y servicios </a:t>
            </a:r>
            <a:br>
              <a:rPr lang="es-UY" sz="3600" dirty="0">
                <a:solidFill>
                  <a:schemeClr val="bg1"/>
                </a:solidFill>
                <a:latin typeface="Century Gothic" pitchFamily="34" charset="0"/>
              </a:rPr>
            </a:br>
            <a:endParaRPr lang="es-UY" sz="36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9" name="8 Imagen" descr="Informédica 2017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0694" y="6429396"/>
            <a:ext cx="1928826" cy="285934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9554" y="6353009"/>
            <a:ext cx="1214446" cy="504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9512" y="620688"/>
            <a:ext cx="216024" cy="50405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785786" y="3214686"/>
          <a:ext cx="7693438" cy="280110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874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959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4810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9950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6241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66851">
                <a:tc gridSpan="5">
                  <a:txBody>
                    <a:bodyPr/>
                    <a:lstStyle/>
                    <a:p>
                      <a:pPr algn="ctr"/>
                      <a:r>
                        <a:rPr lang="es-UY" dirty="0"/>
                        <a:t>Materia</a:t>
                      </a:r>
                      <a:r>
                        <a:rPr lang="es-UY" baseline="0" dirty="0"/>
                        <a:t> médico quirúrgico</a:t>
                      </a:r>
                      <a:endParaRPr lang="es-UY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UY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6851">
                <a:tc>
                  <a:txBody>
                    <a:bodyPr/>
                    <a:lstStyle/>
                    <a:p>
                      <a:pPr algn="ctr"/>
                      <a:r>
                        <a:rPr lang="es-UY" b="1" i="0" dirty="0">
                          <a:solidFill>
                            <a:srgbClr val="002060"/>
                          </a:solidFill>
                        </a:rPr>
                        <a:t>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b="1" i="0" dirty="0">
                          <a:solidFill>
                            <a:srgbClr val="002060"/>
                          </a:solidFill>
                        </a:rPr>
                        <a:t>Articulo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b="1" i="0" dirty="0">
                          <a:solidFill>
                            <a:srgbClr val="002060"/>
                          </a:solidFill>
                        </a:rPr>
                        <a:t>ASSE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b="1" i="0" dirty="0">
                          <a:solidFill>
                            <a:srgbClr val="002060"/>
                          </a:solidFill>
                        </a:rPr>
                        <a:t>SICE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b="1" i="0" dirty="0">
                          <a:solidFill>
                            <a:srgbClr val="002060"/>
                          </a:solidFill>
                        </a:rPr>
                        <a:t>UCA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66851">
                <a:tc>
                  <a:txBody>
                    <a:bodyPr/>
                    <a:lstStyle/>
                    <a:p>
                      <a:pPr algn="ctr"/>
                      <a:r>
                        <a:rPr lang="es-UY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Y" dirty="0"/>
                        <a:t>Kits para Anestesia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>
                          <a:latin typeface="Calibri" pitchFamily="34" charset="0"/>
                          <a:cs typeface="Calibri" pitchFamily="34" charset="0"/>
                        </a:rPr>
                        <a:t>787020401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s-UY" kern="1200" dirty="0">
                          <a:latin typeface="Calibri" pitchFamily="34" charset="0"/>
                          <a:cs typeface="Calibri" pitchFamily="34" charset="0"/>
                        </a:rPr>
                        <a:t>437 13454692</a:t>
                      </a:r>
                      <a:endParaRPr kumimoji="0" lang="es-UY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s-UY" kern="1200" dirty="0">
                          <a:latin typeface="Calibri" pitchFamily="34" charset="0"/>
                          <a:cs typeface="Calibri" pitchFamily="34" charset="0"/>
                        </a:rPr>
                        <a:t>2/2013</a:t>
                      </a:r>
                      <a:endParaRPr kumimoji="0" lang="es-UY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6851">
                <a:tc>
                  <a:txBody>
                    <a:bodyPr/>
                    <a:lstStyle/>
                    <a:p>
                      <a:pPr algn="ctr"/>
                      <a:r>
                        <a:rPr lang="es-UY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Y" dirty="0"/>
                        <a:t>Catéteres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>
                          <a:latin typeface="Calibri" pitchFamily="34" charset="0"/>
                          <a:cs typeface="Calibri" pitchFamily="34" charset="0"/>
                        </a:rPr>
                        <a:t>787020801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s-UY" kern="1200" dirty="0">
                          <a:latin typeface="Calibri" pitchFamily="34" charset="0"/>
                          <a:cs typeface="Calibri" pitchFamily="34" charset="0"/>
                        </a:rPr>
                        <a:t>583 17658101</a:t>
                      </a:r>
                      <a:endParaRPr kumimoji="0" lang="es-UY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s-UY" kern="1200" dirty="0">
                          <a:latin typeface="Calibri" pitchFamily="34" charset="0"/>
                          <a:cs typeface="Calibri" pitchFamily="34" charset="0"/>
                        </a:rPr>
                        <a:t>4/2015</a:t>
                      </a:r>
                      <a:endParaRPr kumimoji="0" lang="es-UY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66851">
                <a:tc>
                  <a:txBody>
                    <a:bodyPr/>
                    <a:lstStyle/>
                    <a:p>
                      <a:pPr algn="ctr"/>
                      <a:r>
                        <a:rPr lang="es-UY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Y" dirty="0"/>
                        <a:t>Desfibriladores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Y" dirty="0">
                          <a:latin typeface="Calibri" pitchFamily="34" charset="0"/>
                          <a:cs typeface="Calibri" pitchFamily="34" charset="0"/>
                        </a:rPr>
                        <a:t>787020501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s-UY" kern="1200" dirty="0">
                          <a:latin typeface="Calibri" pitchFamily="34" charset="0"/>
                          <a:cs typeface="Calibri" pitchFamily="34" charset="0"/>
                        </a:rPr>
                        <a:t>945 14372107</a:t>
                      </a:r>
                      <a:endParaRPr kumimoji="0" lang="es-UY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s-UY" kern="1200" dirty="0">
                          <a:latin typeface="Calibri" pitchFamily="34" charset="0"/>
                          <a:cs typeface="Calibri" pitchFamily="34" charset="0"/>
                        </a:rPr>
                        <a:t>6/2014</a:t>
                      </a:r>
                      <a:endParaRPr kumimoji="0" lang="es-UY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66851">
                <a:tc>
                  <a:txBody>
                    <a:bodyPr/>
                    <a:lstStyle/>
                    <a:p>
                      <a:pPr algn="ctr"/>
                      <a:r>
                        <a:rPr lang="es-UY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Y" dirty="0"/>
                        <a:t>Tiras Adhesivas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>
                          <a:latin typeface="Calibri" pitchFamily="34" charset="0"/>
                          <a:cs typeface="Calibri" pitchFamily="34" charset="0"/>
                        </a:rPr>
                        <a:t>787020201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s-UY" kern="1200" dirty="0">
                          <a:latin typeface="Calibri" pitchFamily="34" charset="0"/>
                          <a:cs typeface="Calibri" pitchFamily="34" charset="0"/>
                        </a:rPr>
                        <a:t>678 54378301</a:t>
                      </a:r>
                      <a:endParaRPr kumimoji="0" lang="es-UY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s-UY" kern="1200" dirty="0">
                          <a:latin typeface="Calibri" pitchFamily="34" charset="0"/>
                          <a:cs typeface="Calibri" pitchFamily="34" charset="0"/>
                        </a:rPr>
                        <a:t>2/2013</a:t>
                      </a:r>
                      <a:endParaRPr kumimoji="0" lang="es-UY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571472" y="1000108"/>
            <a:ext cx="13863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2000" b="1" dirty="0">
                <a:solidFill>
                  <a:srgbClr val="002060"/>
                </a:solidFill>
                <a:latin typeface="Century Gothic" pitchFamily="34" charset="0"/>
              </a:rPr>
              <a:t>Tabla del catálogo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5286380" y="1214422"/>
            <a:ext cx="1512168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UY" b="1" dirty="0">
                <a:solidFill>
                  <a:srgbClr val="002060"/>
                </a:solidFill>
              </a:rPr>
              <a:t>Código SICE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6929454" y="1785926"/>
            <a:ext cx="1714512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UY" b="1" dirty="0">
                <a:solidFill>
                  <a:srgbClr val="002060"/>
                </a:solidFill>
              </a:rPr>
              <a:t>Licitación UCA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3929058" y="2071678"/>
            <a:ext cx="1357322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UY" b="1" dirty="0">
                <a:solidFill>
                  <a:srgbClr val="002060"/>
                </a:solidFill>
              </a:rPr>
              <a:t>Código ASSE</a:t>
            </a:r>
          </a:p>
        </p:txBody>
      </p:sp>
      <p:pic>
        <p:nvPicPr>
          <p:cNvPr id="17" name="16 Imagen" descr="Informédica 2017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15206" y="6143646"/>
            <a:ext cx="1534384" cy="227461"/>
          </a:xfrm>
          <a:prstGeom prst="rect">
            <a:avLst/>
          </a:prstGeom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00958" y="6429399"/>
            <a:ext cx="1030738" cy="428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14 Lágrima"/>
          <p:cNvSpPr/>
          <p:nvPr/>
        </p:nvSpPr>
        <p:spPr>
          <a:xfrm>
            <a:off x="285720" y="571480"/>
            <a:ext cx="1857388" cy="1643074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5" name="24 Conector recto"/>
          <p:cNvCxnSpPr>
            <a:stCxn id="15" idx="0"/>
            <a:endCxn id="6" idx="1"/>
          </p:cNvCxnSpPr>
          <p:nvPr/>
        </p:nvCxnSpPr>
        <p:spPr>
          <a:xfrm>
            <a:off x="2143108" y="1393019"/>
            <a:ext cx="3143272" cy="60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Conector recto de flecha"/>
          <p:cNvCxnSpPr>
            <a:stCxn id="6" idx="2"/>
          </p:cNvCxnSpPr>
          <p:nvPr/>
        </p:nvCxnSpPr>
        <p:spPr>
          <a:xfrm rot="16200000" flipH="1">
            <a:off x="5241865" y="2384353"/>
            <a:ext cx="1630932" cy="297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59 Conector recto de flecha"/>
          <p:cNvCxnSpPr>
            <a:stCxn id="5" idx="2"/>
          </p:cNvCxnSpPr>
          <p:nvPr/>
        </p:nvCxnSpPr>
        <p:spPr>
          <a:xfrm rot="5400000">
            <a:off x="7256996" y="2684972"/>
            <a:ext cx="10594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>
            <a:stCxn id="15" idx="1"/>
            <a:endCxn id="5" idx="1"/>
          </p:cNvCxnSpPr>
          <p:nvPr/>
        </p:nvCxnSpPr>
        <p:spPr>
          <a:xfrm rot="5400000" flipH="1" flipV="1">
            <a:off x="4398607" y="-556915"/>
            <a:ext cx="3340" cy="50583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"/>
          <p:cNvCxnSpPr>
            <a:stCxn id="15" idx="1"/>
            <a:endCxn id="4" idx="1"/>
          </p:cNvCxnSpPr>
          <p:nvPr/>
        </p:nvCxnSpPr>
        <p:spPr>
          <a:xfrm rot="16200000" flipH="1">
            <a:off x="2758873" y="1086159"/>
            <a:ext cx="282412" cy="20579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 de flecha"/>
          <p:cNvCxnSpPr>
            <a:stCxn id="4" idx="2"/>
          </p:cNvCxnSpPr>
          <p:nvPr/>
        </p:nvCxnSpPr>
        <p:spPr>
          <a:xfrm rot="16200000" flipH="1">
            <a:off x="4238739" y="2809991"/>
            <a:ext cx="773678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285720" y="428604"/>
          <a:ext cx="2714644" cy="2286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65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9044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7754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44584">
                <a:tc>
                  <a:txBody>
                    <a:bodyPr/>
                    <a:lstStyle/>
                    <a:p>
                      <a:pPr algn="ctr"/>
                      <a:r>
                        <a:rPr lang="es-UY" sz="1400" dirty="0"/>
                        <a:t>AG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1400" dirty="0"/>
                        <a:t>MMQ - INSUMOS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1400" dirty="0" err="1"/>
                        <a:t>Obs</a:t>
                      </a:r>
                      <a:r>
                        <a:rPr lang="es-UY" sz="1400" dirty="0"/>
                        <a:t>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5358">
                <a:tc>
                  <a:txBody>
                    <a:bodyPr/>
                    <a:lstStyle/>
                    <a:p>
                      <a:pPr algn="ctr"/>
                      <a:r>
                        <a:rPr lang="es-UY" sz="1400" dirty="0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UY" sz="1400" dirty="0"/>
                        <a:t>Kits para Anestesia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UY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5358">
                <a:tc>
                  <a:txBody>
                    <a:bodyPr/>
                    <a:lstStyle/>
                    <a:p>
                      <a:pPr algn="ctr"/>
                      <a:r>
                        <a:rPr lang="es-UY" sz="1400" dirty="0"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UY" sz="1400" dirty="0"/>
                        <a:t>Catéteres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UY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5358">
                <a:tc>
                  <a:txBody>
                    <a:bodyPr/>
                    <a:lstStyle/>
                    <a:p>
                      <a:pPr algn="ctr"/>
                      <a:r>
                        <a:rPr lang="es-UY" sz="1400" dirty="0"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UY" sz="1400" dirty="0"/>
                        <a:t>Desfibriladores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UY" sz="1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5358">
                <a:tc>
                  <a:txBody>
                    <a:bodyPr/>
                    <a:lstStyle/>
                    <a:p>
                      <a:pPr algn="ctr"/>
                      <a:r>
                        <a:rPr lang="es-UY" sz="1400" dirty="0"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UY" sz="1400" dirty="0"/>
                        <a:t>Tiras Adhesivas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UY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9" name="8 Tabla"/>
          <p:cNvGraphicFramePr>
            <a:graphicFrameLocks noGrp="1"/>
          </p:cNvGraphicFramePr>
          <p:nvPr/>
        </p:nvGraphicFramePr>
        <p:xfrm>
          <a:off x="5786446" y="928670"/>
          <a:ext cx="2949742" cy="22308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457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039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03554">
                <a:tc gridSpan="2">
                  <a:txBody>
                    <a:bodyPr/>
                    <a:lstStyle/>
                    <a:p>
                      <a:pPr algn="ctr"/>
                      <a:r>
                        <a:rPr lang="es-UY" dirty="0"/>
                        <a:t>ASSE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U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3942">
                <a:tc>
                  <a:txBody>
                    <a:bodyPr/>
                    <a:lstStyle/>
                    <a:p>
                      <a:pPr algn="ctr"/>
                      <a:r>
                        <a:rPr lang="es-UY" sz="12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Código</a:t>
                      </a:r>
                    </a:p>
                    <a:p>
                      <a:pPr algn="ctr"/>
                      <a:r>
                        <a:rPr lang="es-UY" sz="1200" b="1" dirty="0" err="1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FarmaWeb</a:t>
                      </a:r>
                      <a:endParaRPr lang="es-UY" sz="12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12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Productos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3554">
                <a:tc>
                  <a:txBody>
                    <a:bodyPr/>
                    <a:lstStyle/>
                    <a:p>
                      <a:pPr algn="ctr"/>
                      <a:r>
                        <a:rPr lang="es-UY" sz="1600" dirty="0">
                          <a:latin typeface="Calibri" pitchFamily="34" charset="0"/>
                          <a:cs typeface="Calibri" pitchFamily="34" charset="0"/>
                        </a:rPr>
                        <a:t>787020401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Y" sz="1200" dirty="0"/>
                        <a:t>Kits para Anestesia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3554">
                <a:tc>
                  <a:txBody>
                    <a:bodyPr/>
                    <a:lstStyle/>
                    <a:p>
                      <a:pPr algn="ctr"/>
                      <a:r>
                        <a:rPr lang="es-UY" sz="1600" dirty="0">
                          <a:latin typeface="Calibri" pitchFamily="34" charset="0"/>
                          <a:cs typeface="Calibri" pitchFamily="34" charset="0"/>
                        </a:rPr>
                        <a:t>787020801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Y" sz="1200" dirty="0"/>
                        <a:t>Catéteres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355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Y" sz="1600" dirty="0">
                          <a:latin typeface="Calibri" pitchFamily="34" charset="0"/>
                          <a:cs typeface="Calibri" pitchFamily="34" charset="0"/>
                        </a:rPr>
                        <a:t>787020501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Y" sz="1200" dirty="0"/>
                        <a:t>Desfibriladores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3554">
                <a:tc>
                  <a:txBody>
                    <a:bodyPr/>
                    <a:lstStyle/>
                    <a:p>
                      <a:pPr algn="ctr"/>
                      <a:r>
                        <a:rPr lang="es-UY" sz="1600" dirty="0">
                          <a:latin typeface="Calibri" pitchFamily="34" charset="0"/>
                          <a:cs typeface="Calibri" pitchFamily="34" charset="0"/>
                        </a:rPr>
                        <a:t>787020201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Y" sz="1200" dirty="0"/>
                        <a:t>Tiras Adhesivas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10" name="9 Tabla"/>
          <p:cNvGraphicFramePr>
            <a:graphicFrameLocks noGrp="1"/>
          </p:cNvGraphicFramePr>
          <p:nvPr/>
        </p:nvGraphicFramePr>
        <p:xfrm>
          <a:off x="5786448" y="3357562"/>
          <a:ext cx="2948115" cy="228127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305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175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80212">
                <a:tc gridSpan="2">
                  <a:txBody>
                    <a:bodyPr/>
                    <a:lstStyle/>
                    <a:p>
                      <a:pPr algn="ctr"/>
                      <a:r>
                        <a:rPr lang="es-UY" dirty="0"/>
                        <a:t>UCA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U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0212">
                <a:tc>
                  <a:txBody>
                    <a:bodyPr/>
                    <a:lstStyle/>
                    <a:p>
                      <a:pPr algn="ctr"/>
                      <a:r>
                        <a:rPr lang="es-UY" sz="1600" b="1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Ítem </a:t>
                      </a:r>
                      <a:r>
                        <a:rPr lang="es-UY" sz="1600" b="1" dirty="0" err="1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lic</a:t>
                      </a:r>
                      <a:endParaRPr lang="es-UY" sz="1600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b="1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Descripción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0212">
                <a:tc>
                  <a:txBody>
                    <a:bodyPr/>
                    <a:lstStyle/>
                    <a:p>
                      <a:pPr algn="ctr"/>
                      <a:r>
                        <a:rPr kumimoji="0" lang="es-UY" kern="1200" dirty="0">
                          <a:latin typeface="Calibri" pitchFamily="34" charset="0"/>
                          <a:cs typeface="Calibri" pitchFamily="34" charset="0"/>
                        </a:rPr>
                        <a:t>2/2013</a:t>
                      </a:r>
                      <a:endParaRPr kumimoji="0" lang="es-UY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Y" dirty="0"/>
                        <a:t>Kits para Anestesia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0212">
                <a:tc>
                  <a:txBody>
                    <a:bodyPr/>
                    <a:lstStyle/>
                    <a:p>
                      <a:pPr algn="ctr"/>
                      <a:r>
                        <a:rPr kumimoji="0" lang="es-UY" kern="1200" dirty="0">
                          <a:latin typeface="Calibri" pitchFamily="34" charset="0"/>
                          <a:cs typeface="Calibri" pitchFamily="34" charset="0"/>
                        </a:rPr>
                        <a:t>4/2015</a:t>
                      </a:r>
                      <a:endParaRPr kumimoji="0" lang="es-UY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Y" dirty="0"/>
                        <a:t>Catéteres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0212">
                <a:tc>
                  <a:txBody>
                    <a:bodyPr/>
                    <a:lstStyle/>
                    <a:p>
                      <a:pPr algn="ctr"/>
                      <a:r>
                        <a:rPr kumimoji="0" lang="es-UY" kern="1200" dirty="0">
                          <a:latin typeface="Calibri" pitchFamily="34" charset="0"/>
                          <a:cs typeface="Calibri" pitchFamily="34" charset="0"/>
                        </a:rPr>
                        <a:t>6/2014</a:t>
                      </a:r>
                      <a:endParaRPr kumimoji="0" lang="es-UY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Y" dirty="0"/>
                        <a:t>Desfibriladores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80212">
                <a:tc>
                  <a:txBody>
                    <a:bodyPr/>
                    <a:lstStyle/>
                    <a:p>
                      <a:pPr algn="ctr"/>
                      <a:r>
                        <a:rPr kumimoji="0" lang="es-UY" kern="1200" dirty="0">
                          <a:latin typeface="Calibri" pitchFamily="34" charset="0"/>
                          <a:cs typeface="Calibri" pitchFamily="34" charset="0"/>
                        </a:rPr>
                        <a:t>2/2013</a:t>
                      </a:r>
                      <a:endParaRPr kumimoji="0" lang="es-UY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Y" dirty="0"/>
                        <a:t>Tiras Adhesivas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11" name="10 Tabla"/>
          <p:cNvGraphicFramePr>
            <a:graphicFrameLocks noGrp="1"/>
          </p:cNvGraphicFramePr>
          <p:nvPr/>
        </p:nvGraphicFramePr>
        <p:xfrm>
          <a:off x="357158" y="4357694"/>
          <a:ext cx="3579940" cy="22199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624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175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s-UY" dirty="0"/>
                        <a:t>SICE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UY" b="1" dirty="0">
                          <a:solidFill>
                            <a:srgbClr val="002060"/>
                          </a:solidFill>
                        </a:rPr>
                        <a:t>Código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b="1" dirty="0">
                          <a:solidFill>
                            <a:srgbClr val="002060"/>
                          </a:solidFill>
                        </a:rPr>
                        <a:t>Descripción</a:t>
                      </a:r>
                      <a:r>
                        <a:rPr lang="es-UY" b="1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  <a:endParaRPr lang="es-UY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s-UY" kern="1200" dirty="0">
                          <a:latin typeface="Calibri" pitchFamily="34" charset="0"/>
                          <a:cs typeface="Calibri" pitchFamily="34" charset="0"/>
                        </a:rPr>
                        <a:t>437 13454692</a:t>
                      </a:r>
                      <a:endParaRPr kumimoji="0" lang="es-UY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Y" dirty="0"/>
                        <a:t>Kits para Anestesia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s-UY" kern="1200" dirty="0">
                          <a:latin typeface="Calibri" pitchFamily="34" charset="0"/>
                          <a:cs typeface="Calibri" pitchFamily="34" charset="0"/>
                        </a:rPr>
                        <a:t>583 17658101</a:t>
                      </a:r>
                      <a:endParaRPr kumimoji="0" lang="es-UY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Y" dirty="0"/>
                        <a:t>Catéteres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s-UY" kern="1200" dirty="0">
                          <a:latin typeface="Calibri" pitchFamily="34" charset="0"/>
                          <a:cs typeface="Calibri" pitchFamily="34" charset="0"/>
                        </a:rPr>
                        <a:t>945 14372107</a:t>
                      </a:r>
                      <a:endParaRPr kumimoji="0" lang="es-UY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Y" dirty="0"/>
                        <a:t>Desfibriladores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s-UY" kern="1200" dirty="0">
                          <a:latin typeface="Calibri" pitchFamily="34" charset="0"/>
                          <a:cs typeface="Calibri" pitchFamily="34" charset="0"/>
                        </a:rPr>
                        <a:t>678 54378301</a:t>
                      </a:r>
                      <a:endParaRPr kumimoji="0" lang="es-UY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Y" dirty="0"/>
                        <a:t>Tiras Adhesivas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12" name="11 Elipse"/>
          <p:cNvSpPr/>
          <p:nvPr/>
        </p:nvSpPr>
        <p:spPr>
          <a:xfrm>
            <a:off x="4286248" y="2000240"/>
            <a:ext cx="288032" cy="288032"/>
          </a:xfrm>
          <a:prstGeom prst="ellips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3" name="12 Elipse"/>
          <p:cNvSpPr/>
          <p:nvPr/>
        </p:nvSpPr>
        <p:spPr>
          <a:xfrm>
            <a:off x="4211960" y="3861048"/>
            <a:ext cx="288032" cy="288032"/>
          </a:xfrm>
          <a:prstGeom prst="ellipse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4" name="13 Elipse"/>
          <p:cNvSpPr/>
          <p:nvPr/>
        </p:nvSpPr>
        <p:spPr>
          <a:xfrm>
            <a:off x="683568" y="3573016"/>
            <a:ext cx="288032" cy="288032"/>
          </a:xfrm>
          <a:prstGeom prst="ellips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cxnSp>
        <p:nvCxnSpPr>
          <p:cNvPr id="16" name="15 Conector recto"/>
          <p:cNvCxnSpPr>
            <a:stCxn id="12" idx="3"/>
            <a:endCxn id="12" idx="7"/>
          </p:cNvCxnSpPr>
          <p:nvPr/>
        </p:nvCxnSpPr>
        <p:spPr>
          <a:xfrm flipV="1">
            <a:off x="4328429" y="2042421"/>
            <a:ext cx="203670" cy="20367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19 Conector recto"/>
          <p:cNvCxnSpPr>
            <a:stCxn id="13" idx="7"/>
            <a:endCxn id="13" idx="3"/>
          </p:cNvCxnSpPr>
          <p:nvPr/>
        </p:nvCxnSpPr>
        <p:spPr>
          <a:xfrm flipH="1">
            <a:off x="4254141" y="3903229"/>
            <a:ext cx="203670" cy="20367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21 Conector recto"/>
          <p:cNvCxnSpPr>
            <a:stCxn id="14" idx="7"/>
            <a:endCxn id="14" idx="3"/>
          </p:cNvCxnSpPr>
          <p:nvPr/>
        </p:nvCxnSpPr>
        <p:spPr>
          <a:xfrm flipH="1">
            <a:off x="725749" y="3615197"/>
            <a:ext cx="203670" cy="203670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28 Conector recto de flecha"/>
          <p:cNvCxnSpPr>
            <a:stCxn id="12" idx="6"/>
          </p:cNvCxnSpPr>
          <p:nvPr/>
        </p:nvCxnSpPr>
        <p:spPr>
          <a:xfrm flipV="1">
            <a:off x="4574280" y="2143116"/>
            <a:ext cx="1069290" cy="1140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38 Conector recto de flecha"/>
          <p:cNvCxnSpPr/>
          <p:nvPr/>
        </p:nvCxnSpPr>
        <p:spPr>
          <a:xfrm>
            <a:off x="4500562" y="4071942"/>
            <a:ext cx="1080120" cy="36004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50 Conector recto de flecha"/>
          <p:cNvCxnSpPr>
            <a:stCxn id="14" idx="4"/>
          </p:cNvCxnSpPr>
          <p:nvPr/>
        </p:nvCxnSpPr>
        <p:spPr>
          <a:xfrm rot="5400000">
            <a:off x="611560" y="4077072"/>
            <a:ext cx="432048" cy="1588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0" name="69 Imagen" descr="Informédica 2017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15206" y="6143646"/>
            <a:ext cx="1534384" cy="227461"/>
          </a:xfrm>
          <a:prstGeom prst="rect">
            <a:avLst/>
          </a:prstGeom>
        </p:spPr>
      </p:pic>
      <p:cxnSp>
        <p:nvCxnSpPr>
          <p:cNvPr id="21" name="20 Conector recto de flecha"/>
          <p:cNvCxnSpPr>
            <a:stCxn id="14" idx="0"/>
          </p:cNvCxnSpPr>
          <p:nvPr/>
        </p:nvCxnSpPr>
        <p:spPr>
          <a:xfrm rot="5400000" flipH="1" flipV="1">
            <a:off x="575556" y="3320988"/>
            <a:ext cx="504056" cy="1588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24 Conector recto de flecha"/>
          <p:cNvCxnSpPr>
            <a:stCxn id="13" idx="1"/>
          </p:cNvCxnSpPr>
          <p:nvPr/>
        </p:nvCxnSpPr>
        <p:spPr>
          <a:xfrm rot="16200000" flipV="1">
            <a:off x="2068538" y="1717625"/>
            <a:ext cx="1117171" cy="3254041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29 Conector recto de flecha"/>
          <p:cNvCxnSpPr>
            <a:stCxn id="12" idx="2"/>
          </p:cNvCxnSpPr>
          <p:nvPr/>
        </p:nvCxnSpPr>
        <p:spPr>
          <a:xfrm rot="10800000">
            <a:off x="3143240" y="2143116"/>
            <a:ext cx="1143008" cy="1140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00958" y="6429399"/>
            <a:ext cx="1030738" cy="428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114668" cy="655620"/>
          </a:xfr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es-UY" sz="2400" dirty="0">
                <a:solidFill>
                  <a:schemeClr val="bg1"/>
                </a:solidFill>
                <a:latin typeface="Century Gothic" pitchFamily="34" charset="0"/>
                <a:ea typeface="+mj-ea"/>
                <a:cs typeface="+mj-cs"/>
              </a:rPr>
              <a:t>Dominios</a:t>
            </a:r>
          </a:p>
        </p:txBody>
      </p:sp>
      <p:cxnSp>
        <p:nvCxnSpPr>
          <p:cNvPr id="12" name="11 Conector recto de flecha"/>
          <p:cNvCxnSpPr/>
          <p:nvPr/>
        </p:nvCxnSpPr>
        <p:spPr>
          <a:xfrm>
            <a:off x="2786050" y="1785926"/>
            <a:ext cx="185738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7" name="16 Imagen" descr="Informédica 2017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15206" y="6143646"/>
            <a:ext cx="1534384" cy="227461"/>
          </a:xfrm>
          <a:prstGeom prst="rect">
            <a:avLst/>
          </a:prstGeom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00958" y="6429399"/>
            <a:ext cx="1030738" cy="428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 b="11181"/>
          <a:stretch>
            <a:fillRect/>
          </a:stretch>
        </p:blipFill>
        <p:spPr bwMode="auto">
          <a:xfrm>
            <a:off x="571472" y="1428736"/>
            <a:ext cx="2244452" cy="4572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/>
          <a:srcRect b="29856"/>
          <a:stretch>
            <a:fillRect/>
          </a:stretch>
        </p:blipFill>
        <p:spPr bwMode="auto">
          <a:xfrm>
            <a:off x="4857752" y="1285860"/>
            <a:ext cx="1824408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714744" y="3714752"/>
            <a:ext cx="1628788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15 Cerrar llave"/>
          <p:cNvSpPr/>
          <p:nvPr/>
        </p:nvSpPr>
        <p:spPr>
          <a:xfrm>
            <a:off x="2786050" y="2071678"/>
            <a:ext cx="642942" cy="3643338"/>
          </a:xfrm>
          <a:prstGeom prst="righ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/>
        </p:nvSpPr>
        <p:spPr>
          <a:xfrm>
            <a:off x="5429256" y="3000374"/>
            <a:ext cx="3143272" cy="261610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UY" b="1" i="1" dirty="0">
                <a:latin typeface="Century Gothic" pitchFamily="34" charset="0"/>
              </a:rPr>
              <a:t>¿Cómo ubicar un producto?</a:t>
            </a:r>
          </a:p>
          <a:p>
            <a:endParaRPr lang="es-UY" b="1" i="1" dirty="0">
              <a:latin typeface="Century Gothic" pitchFamily="34" charset="0"/>
            </a:endParaRPr>
          </a:p>
          <a:p>
            <a:r>
              <a:rPr lang="es-UY" dirty="0">
                <a:latin typeface="Century Gothic" pitchFamily="34" charset="0"/>
              </a:rPr>
              <a:t>Búsqueda general</a:t>
            </a:r>
          </a:p>
          <a:p>
            <a:r>
              <a:rPr lang="es-UY" dirty="0">
                <a:latin typeface="Century Gothic" pitchFamily="34" charset="0"/>
              </a:rPr>
              <a:t>Alfabéticas:</a:t>
            </a:r>
          </a:p>
          <a:p>
            <a:pPr lvl="2"/>
            <a:r>
              <a:rPr lang="es-UY" dirty="0">
                <a:latin typeface="Century Gothic" pitchFamily="34" charset="0"/>
              </a:rPr>
              <a:t>Descripción</a:t>
            </a:r>
          </a:p>
          <a:p>
            <a:pPr lvl="2"/>
            <a:r>
              <a:rPr lang="es-UY" dirty="0">
                <a:latin typeface="Century Gothic" pitchFamily="34" charset="0"/>
              </a:rPr>
              <a:t>Sinónimo</a:t>
            </a:r>
          </a:p>
          <a:p>
            <a:pPr lvl="2"/>
            <a:r>
              <a:rPr lang="es-UY" dirty="0">
                <a:latin typeface="Century Gothic" pitchFamily="34" charset="0"/>
              </a:rPr>
              <a:t>Código</a:t>
            </a:r>
          </a:p>
          <a:p>
            <a:endParaRPr lang="es-UY" sz="2000" dirty="0"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1357290" y="1928802"/>
            <a:ext cx="650085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5400" b="1" dirty="0">
                <a:solidFill>
                  <a:schemeClr val="bg1"/>
                </a:solidFill>
                <a:latin typeface="Century Gothic" pitchFamily="34" charset="0"/>
                <a:ea typeface="+mj-ea"/>
                <a:cs typeface="+mj-cs"/>
              </a:rPr>
              <a:t>Catálogo de ASSE</a:t>
            </a:r>
          </a:p>
          <a:p>
            <a:pPr algn="ctr"/>
            <a:endParaRPr lang="es-UY" sz="5400" b="1" dirty="0">
              <a:solidFill>
                <a:schemeClr val="bg1"/>
              </a:solidFill>
              <a:latin typeface="Century Gothic" pitchFamily="34" charset="0"/>
              <a:ea typeface="+mj-ea"/>
              <a:cs typeface="+mj-cs"/>
            </a:endParaRPr>
          </a:p>
          <a:p>
            <a:pPr algn="ctr"/>
            <a:r>
              <a:rPr lang="es-UY" sz="2800" b="1" dirty="0">
                <a:solidFill>
                  <a:schemeClr val="bg1"/>
                </a:solidFill>
                <a:latin typeface="Century Gothic" pitchFamily="34" charset="0"/>
                <a:ea typeface="+mj-ea"/>
                <a:cs typeface="+mj-cs"/>
              </a:rPr>
              <a:t>Versión 3.0  </a:t>
            </a:r>
            <a:endParaRPr lang="es-ES" sz="2800" b="1" dirty="0">
              <a:solidFill>
                <a:schemeClr val="bg1"/>
              </a:solidFill>
              <a:latin typeface="Century Gothic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60" y="285730"/>
            <a:ext cx="3514729" cy="240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 b="14538"/>
          <a:stretch>
            <a:fillRect/>
          </a:stretch>
        </p:blipFill>
        <p:spPr bwMode="auto">
          <a:xfrm>
            <a:off x="4143374" y="1500175"/>
            <a:ext cx="4448177" cy="4714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8 Forma"/>
          <p:cNvCxnSpPr>
            <a:stCxn id="1026" idx="2"/>
          </p:cNvCxnSpPr>
          <p:nvPr/>
        </p:nvCxnSpPr>
        <p:spPr>
          <a:xfrm rot="16200000" flipH="1">
            <a:off x="2227086" y="2578878"/>
            <a:ext cx="1546556" cy="1771682"/>
          </a:xfrm>
          <a:prstGeom prst="curvedConnector2">
            <a:avLst/>
          </a:prstGeom>
          <a:ln w="762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072066" y="357166"/>
            <a:ext cx="3114668" cy="655620"/>
          </a:xfr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es-UY" sz="2400" dirty="0">
                <a:solidFill>
                  <a:schemeClr val="bg1"/>
                </a:solidFill>
                <a:latin typeface="Century Gothic" pitchFamily="34" charset="0"/>
                <a:ea typeface="+mj-ea"/>
                <a:cs typeface="+mj-cs"/>
              </a:rPr>
              <a:t>Pantalla de inicio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114668" cy="655620"/>
          </a:xfr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es-UY" sz="2400" dirty="0">
                <a:solidFill>
                  <a:schemeClr val="bg1"/>
                </a:solidFill>
                <a:latin typeface="Century Gothic" pitchFamily="34" charset="0"/>
                <a:ea typeface="+mj-ea"/>
                <a:cs typeface="+mj-cs"/>
              </a:rPr>
              <a:t>Dominios</a:t>
            </a:r>
          </a:p>
        </p:txBody>
      </p:sp>
      <p:cxnSp>
        <p:nvCxnSpPr>
          <p:cNvPr id="12" name="11 Conector recto de flecha"/>
          <p:cNvCxnSpPr/>
          <p:nvPr/>
        </p:nvCxnSpPr>
        <p:spPr>
          <a:xfrm>
            <a:off x="2786050" y="1785926"/>
            <a:ext cx="185738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7" name="16 Imagen" descr="Informédica 2017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15206" y="6143646"/>
            <a:ext cx="1534384" cy="227461"/>
          </a:xfrm>
          <a:prstGeom prst="rect">
            <a:avLst/>
          </a:prstGeom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00958" y="6429399"/>
            <a:ext cx="1030738" cy="428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 b="11181"/>
          <a:stretch>
            <a:fillRect/>
          </a:stretch>
        </p:blipFill>
        <p:spPr bwMode="auto">
          <a:xfrm>
            <a:off x="642909" y="1500176"/>
            <a:ext cx="2174313" cy="4429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/>
          <a:srcRect b="29856"/>
          <a:stretch>
            <a:fillRect/>
          </a:stretch>
        </p:blipFill>
        <p:spPr bwMode="auto">
          <a:xfrm>
            <a:off x="4714876" y="1428736"/>
            <a:ext cx="1581150" cy="928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714744" y="3714752"/>
            <a:ext cx="1163420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15 Cerrar llave"/>
          <p:cNvSpPr/>
          <p:nvPr/>
        </p:nvSpPr>
        <p:spPr>
          <a:xfrm>
            <a:off x="2786050" y="2071678"/>
            <a:ext cx="642942" cy="3643338"/>
          </a:xfrm>
          <a:prstGeom prst="righ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CuadroTexto"/>
          <p:cNvSpPr txBox="1"/>
          <p:nvPr/>
        </p:nvSpPr>
        <p:spPr>
          <a:xfrm>
            <a:off x="7215206" y="1285862"/>
            <a:ext cx="178595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s-UY" dirty="0">
                <a:latin typeface="Century Gothic" pitchFamily="34" charset="0"/>
              </a:rPr>
              <a:t>DNMA</a:t>
            </a:r>
          </a:p>
          <a:p>
            <a:pPr algn="ctr"/>
            <a:r>
              <a:rPr lang="es-UY" dirty="0">
                <a:latin typeface="Century Gothic" pitchFamily="34" charset="0"/>
              </a:rPr>
              <a:t>ATC</a:t>
            </a:r>
          </a:p>
          <a:p>
            <a:pPr algn="ctr"/>
            <a:r>
              <a:rPr lang="es-UY" dirty="0">
                <a:latin typeface="Century Gothic" pitchFamily="34" charset="0"/>
              </a:rPr>
              <a:t>SNOMED</a:t>
            </a:r>
          </a:p>
          <a:p>
            <a:pPr algn="ctr"/>
            <a:r>
              <a:rPr lang="es-UY" dirty="0">
                <a:latin typeface="Century Gothic" pitchFamily="34" charset="0"/>
              </a:rPr>
              <a:t>Registro M.S.P.</a:t>
            </a:r>
            <a:endParaRPr lang="es-ES" dirty="0">
              <a:latin typeface="Century Gothic" pitchFamily="34" charset="0"/>
            </a:endParaRPr>
          </a:p>
        </p:txBody>
      </p:sp>
      <p:cxnSp>
        <p:nvCxnSpPr>
          <p:cNvPr id="13" name="12 Conector recto de flecha"/>
          <p:cNvCxnSpPr>
            <a:stCxn id="2051" idx="3"/>
            <a:endCxn id="11" idx="1"/>
          </p:cNvCxnSpPr>
          <p:nvPr/>
        </p:nvCxnSpPr>
        <p:spPr>
          <a:xfrm flipV="1">
            <a:off x="6296026" y="1886027"/>
            <a:ext cx="919180" cy="70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>
            <a:stCxn id="2052" idx="3"/>
            <a:endCxn id="23" idx="1"/>
          </p:cNvCxnSpPr>
          <p:nvPr/>
        </p:nvCxnSpPr>
        <p:spPr>
          <a:xfrm>
            <a:off x="4878164" y="3893347"/>
            <a:ext cx="1194034" cy="16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3" name="22 CuadroTexto"/>
          <p:cNvSpPr txBox="1"/>
          <p:nvPr/>
        </p:nvSpPr>
        <p:spPr>
          <a:xfrm>
            <a:off x="6072198" y="3571879"/>
            <a:ext cx="1143008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s-UY" dirty="0">
                <a:latin typeface="Century Gothic" pitchFamily="34" charset="0"/>
              </a:rPr>
              <a:t>UCA</a:t>
            </a:r>
          </a:p>
          <a:p>
            <a:pPr algn="ctr"/>
            <a:r>
              <a:rPr lang="es-UY" dirty="0">
                <a:latin typeface="Century Gothic" pitchFamily="34" charset="0"/>
              </a:rPr>
              <a:t>ECRI</a:t>
            </a:r>
          </a:p>
        </p:txBody>
      </p:sp>
      <p:sp>
        <p:nvSpPr>
          <p:cNvPr id="30" name="29 CuadroTexto"/>
          <p:cNvSpPr txBox="1"/>
          <p:nvPr/>
        </p:nvSpPr>
        <p:spPr>
          <a:xfrm>
            <a:off x="7572396" y="4857760"/>
            <a:ext cx="1143008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s-UY" dirty="0">
                <a:latin typeface="Century Gothic" pitchFamily="34" charset="0"/>
              </a:rPr>
              <a:t>SICE</a:t>
            </a:r>
          </a:p>
        </p:txBody>
      </p:sp>
      <p:cxnSp>
        <p:nvCxnSpPr>
          <p:cNvPr id="37" name="36 Conector recto"/>
          <p:cNvCxnSpPr>
            <a:stCxn id="23" idx="3"/>
          </p:cNvCxnSpPr>
          <p:nvPr/>
        </p:nvCxnSpPr>
        <p:spPr>
          <a:xfrm>
            <a:off x="7215206" y="3895045"/>
            <a:ext cx="928694" cy="81984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 de flecha"/>
          <p:cNvCxnSpPr>
            <a:stCxn id="11" idx="2"/>
            <a:endCxn id="30" idx="0"/>
          </p:cNvCxnSpPr>
          <p:nvPr/>
        </p:nvCxnSpPr>
        <p:spPr>
          <a:xfrm rot="16200000" flipH="1">
            <a:off x="6940257" y="3654116"/>
            <a:ext cx="2371571" cy="357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60" y="2500306"/>
            <a:ext cx="8380417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857232"/>
            <a:ext cx="8566588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714620"/>
            <a:ext cx="9144064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3929066"/>
            <a:ext cx="6534150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Elipse"/>
          <p:cNvSpPr/>
          <p:nvPr/>
        </p:nvSpPr>
        <p:spPr>
          <a:xfrm>
            <a:off x="0" y="785794"/>
            <a:ext cx="3857620" cy="92869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0" name="9 Conector curvado"/>
          <p:cNvCxnSpPr>
            <a:stCxn id="8" idx="4"/>
            <a:endCxn id="2051" idx="0"/>
          </p:cNvCxnSpPr>
          <p:nvPr/>
        </p:nvCxnSpPr>
        <p:spPr>
          <a:xfrm rot="16200000" flipH="1">
            <a:off x="2750355" y="892943"/>
            <a:ext cx="1000132" cy="2643222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1 Título"/>
          <p:cNvSpPr>
            <a:spLocks noGrp="1"/>
          </p:cNvSpPr>
          <p:nvPr>
            <p:ph type="title"/>
          </p:nvPr>
        </p:nvSpPr>
        <p:spPr>
          <a:xfrm>
            <a:off x="5929322" y="214290"/>
            <a:ext cx="2543164" cy="428628"/>
          </a:xfr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es-UY" sz="2400" dirty="0">
                <a:solidFill>
                  <a:schemeClr val="bg1"/>
                </a:solidFill>
                <a:latin typeface="Century Gothic" pitchFamily="34" charset="0"/>
                <a:ea typeface="+mj-ea"/>
                <a:cs typeface="+mj-cs"/>
              </a:rPr>
              <a:t>Búsquedas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4" y="214290"/>
            <a:ext cx="3419475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3786192"/>
            <a:ext cx="7643866" cy="282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57686" y="642920"/>
            <a:ext cx="4100508" cy="2881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1" name="10 Forma"/>
          <p:cNvCxnSpPr/>
          <p:nvPr/>
        </p:nvCxnSpPr>
        <p:spPr>
          <a:xfrm rot="16200000" flipH="1">
            <a:off x="2474103" y="1597807"/>
            <a:ext cx="1343048" cy="2433666"/>
          </a:xfrm>
          <a:prstGeom prst="curvedConnector2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13 Conector curvado"/>
          <p:cNvCxnSpPr>
            <a:stCxn id="3078" idx="3"/>
            <a:endCxn id="3077" idx="3"/>
          </p:cNvCxnSpPr>
          <p:nvPr/>
        </p:nvCxnSpPr>
        <p:spPr>
          <a:xfrm flipH="1">
            <a:off x="7786710" y="2083862"/>
            <a:ext cx="671484" cy="3113193"/>
          </a:xfrm>
          <a:prstGeom prst="curvedConnector3">
            <a:avLst>
              <a:gd name="adj1" fmla="val -34044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5" name="14 Rectángulo"/>
          <p:cNvSpPr/>
          <p:nvPr/>
        </p:nvSpPr>
        <p:spPr>
          <a:xfrm>
            <a:off x="4357686" y="500042"/>
            <a:ext cx="4071966" cy="31432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Rectángulo"/>
          <p:cNvSpPr/>
          <p:nvPr/>
        </p:nvSpPr>
        <p:spPr>
          <a:xfrm>
            <a:off x="142844" y="3786190"/>
            <a:ext cx="7643866" cy="28575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 spd="slow">
    <p:wipe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142986"/>
            <a:ext cx="50673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6" y="2143116"/>
            <a:ext cx="6657975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Elipse"/>
          <p:cNvSpPr/>
          <p:nvPr/>
        </p:nvSpPr>
        <p:spPr>
          <a:xfrm>
            <a:off x="357158" y="1214422"/>
            <a:ext cx="714380" cy="7143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072066" y="357166"/>
            <a:ext cx="3857652" cy="500066"/>
          </a:xfr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es-UY" sz="2400" dirty="0">
                <a:solidFill>
                  <a:schemeClr val="bg1"/>
                </a:solidFill>
                <a:latin typeface="Century Gothic" pitchFamily="34" charset="0"/>
                <a:ea typeface="+mj-ea"/>
                <a:cs typeface="+mj-cs"/>
              </a:rPr>
              <a:t>Información del producto</a:t>
            </a:r>
          </a:p>
        </p:txBody>
      </p:sp>
      <p:sp>
        <p:nvSpPr>
          <p:cNvPr id="9" name="8 Rectángulo"/>
          <p:cNvSpPr/>
          <p:nvPr/>
        </p:nvSpPr>
        <p:spPr>
          <a:xfrm>
            <a:off x="1071538" y="2071678"/>
            <a:ext cx="7000924" cy="4286280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 spd="slow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429124" y="357166"/>
            <a:ext cx="3357586" cy="2500330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  <a:buNone/>
            </a:pPr>
            <a:endParaRPr lang="es-UY" sz="1200" dirty="0"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endParaRPr lang="es-UY" sz="1200" dirty="0"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endParaRPr lang="es-UY" sz="1200" dirty="0"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endParaRPr lang="es-UY" sz="1200" dirty="0"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endParaRPr lang="es-UY" sz="1200" dirty="0"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r>
              <a:rPr lang="es-UY" sz="1200" dirty="0">
                <a:ea typeface="+mj-ea"/>
                <a:cs typeface="+mj-cs"/>
              </a:rPr>
              <a:t> </a:t>
            </a:r>
          </a:p>
        </p:txBody>
      </p:sp>
      <p:pic>
        <p:nvPicPr>
          <p:cNvPr id="8" name="7 Imagen" descr="Informédica 2017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15206" y="6143646"/>
            <a:ext cx="1534384" cy="227461"/>
          </a:xfrm>
          <a:prstGeom prst="rect">
            <a:avLst/>
          </a:prstGeom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00958" y="6429399"/>
            <a:ext cx="1030738" cy="428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11 Rectángulo"/>
          <p:cNvSpPr/>
          <p:nvPr/>
        </p:nvSpPr>
        <p:spPr>
          <a:xfrm>
            <a:off x="0" y="0"/>
            <a:ext cx="9144000" cy="100010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28728" y="142852"/>
            <a:ext cx="6500858" cy="857256"/>
          </a:xfrm>
        </p:spPr>
        <p:txBody>
          <a:bodyPr anchor="ctr">
            <a:noAutofit/>
          </a:bodyPr>
          <a:lstStyle/>
          <a:p>
            <a:pPr algn="ctr"/>
            <a:r>
              <a:rPr lang="es-UY" sz="3600" dirty="0">
                <a:solidFill>
                  <a:srgbClr val="002060"/>
                </a:solidFill>
                <a:latin typeface="Century Gothic" pitchFamily="34" charset="0"/>
              </a:rPr>
              <a:t>Catálogo de ASSE</a:t>
            </a:r>
          </a:p>
        </p:txBody>
      </p:sp>
      <p:graphicFrame>
        <p:nvGraphicFramePr>
          <p:cNvPr id="10" name="9 Diagrama"/>
          <p:cNvGraphicFramePr/>
          <p:nvPr/>
        </p:nvGraphicFramePr>
        <p:xfrm>
          <a:off x="1428728" y="150017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 txBox="1">
            <a:spLocks/>
          </p:cNvSpPr>
          <p:nvPr/>
        </p:nvSpPr>
        <p:spPr>
          <a:xfrm>
            <a:off x="3428992" y="285728"/>
            <a:ext cx="2500330" cy="642942"/>
          </a:xfrm>
          <a:prstGeom prst="rect">
            <a:avLst/>
          </a:prstGeom>
          <a:solidFill>
            <a:srgbClr val="0070C0"/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0000" lnSpcReduction="20000"/>
          </a:bodyPr>
          <a:lstStyle/>
          <a:p>
            <a:pPr algn="ctr">
              <a:spcBef>
                <a:spcPct val="0"/>
              </a:spcBef>
              <a:defRPr/>
            </a:pPr>
            <a:r>
              <a:rPr lang="es-UY" sz="2400" b="1" dirty="0">
                <a:solidFill>
                  <a:schemeClr val="bg1"/>
                </a:solidFill>
                <a:latin typeface="Century Gothic" pitchFamily="34" charset="0"/>
                <a:ea typeface="+mj-ea"/>
                <a:cs typeface="+mj-cs"/>
              </a:rPr>
              <a:t>Información de ASSE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214424"/>
            <a:ext cx="8181602" cy="4892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Elipse"/>
          <p:cNvSpPr/>
          <p:nvPr/>
        </p:nvSpPr>
        <p:spPr>
          <a:xfrm>
            <a:off x="1214414" y="1142984"/>
            <a:ext cx="500066" cy="50006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 spd="slow">
    <p:wipe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428604"/>
            <a:ext cx="5800750" cy="5961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1 Título"/>
          <p:cNvSpPr txBox="1">
            <a:spLocks/>
          </p:cNvSpPr>
          <p:nvPr/>
        </p:nvSpPr>
        <p:spPr>
          <a:xfrm>
            <a:off x="6500826" y="2786058"/>
            <a:ext cx="2428892" cy="857256"/>
          </a:xfrm>
          <a:prstGeom prst="rect">
            <a:avLst/>
          </a:prstGeom>
          <a:solidFill>
            <a:srgbClr val="C00000"/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7500"/>
          </a:bodyPr>
          <a:lstStyle/>
          <a:p>
            <a:pPr algn="ctr">
              <a:spcBef>
                <a:spcPct val="0"/>
              </a:spcBef>
              <a:defRPr/>
            </a:pPr>
            <a:r>
              <a:rPr lang="es-UY" sz="2400" b="1" dirty="0">
                <a:solidFill>
                  <a:schemeClr val="bg1"/>
                </a:solidFill>
                <a:latin typeface="Century Gothic" pitchFamily="34" charset="0"/>
                <a:ea typeface="+mj-ea"/>
                <a:cs typeface="+mj-cs"/>
              </a:rPr>
              <a:t>Información de UCA</a:t>
            </a:r>
          </a:p>
        </p:txBody>
      </p:sp>
      <p:sp>
        <p:nvSpPr>
          <p:cNvPr id="4" name="3 Elipse"/>
          <p:cNvSpPr/>
          <p:nvPr/>
        </p:nvSpPr>
        <p:spPr>
          <a:xfrm>
            <a:off x="2500298" y="357166"/>
            <a:ext cx="714380" cy="64294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 spd="slow">
    <p:wipe dir="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 txBox="1">
            <a:spLocks/>
          </p:cNvSpPr>
          <p:nvPr/>
        </p:nvSpPr>
        <p:spPr>
          <a:xfrm>
            <a:off x="3643306" y="285728"/>
            <a:ext cx="5072098" cy="571504"/>
          </a:xfrm>
          <a:prstGeom prst="rect">
            <a:avLst/>
          </a:prstGeom>
          <a:solidFill>
            <a:srgbClr val="0070C0"/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7500"/>
          </a:bodyPr>
          <a:lstStyle/>
          <a:p>
            <a:pPr algn="ctr">
              <a:spcBef>
                <a:spcPct val="0"/>
              </a:spcBef>
              <a:defRPr/>
            </a:pPr>
            <a:r>
              <a:rPr lang="es-UY" sz="2400" b="1" dirty="0">
                <a:solidFill>
                  <a:schemeClr val="bg1"/>
                </a:solidFill>
                <a:latin typeface="Century Gothic" pitchFamily="34" charset="0"/>
                <a:ea typeface="+mj-ea"/>
                <a:cs typeface="+mj-cs"/>
              </a:rPr>
              <a:t>Información de SICE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60" y="1285862"/>
            <a:ext cx="8473819" cy="4681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Elipse"/>
          <p:cNvSpPr/>
          <p:nvPr/>
        </p:nvSpPr>
        <p:spPr>
          <a:xfrm>
            <a:off x="2357422" y="1142984"/>
            <a:ext cx="714380" cy="64294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 spd="slow">
    <p:wipe dir="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1000" y="2000240"/>
            <a:ext cx="8117613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2" y="4286256"/>
            <a:ext cx="8029575" cy="1466850"/>
          </a:xfrm>
          <a:prstGeom prst="rect">
            <a:avLst/>
          </a:prstGeom>
          <a:ln w="38100" cap="sq">
            <a:solidFill>
              <a:srgbClr val="0070C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1 Título"/>
          <p:cNvSpPr txBox="1">
            <a:spLocks/>
          </p:cNvSpPr>
          <p:nvPr/>
        </p:nvSpPr>
        <p:spPr>
          <a:xfrm>
            <a:off x="571472" y="500042"/>
            <a:ext cx="3857652" cy="500066"/>
          </a:xfrm>
          <a:prstGeom prst="rect">
            <a:avLst/>
          </a:prstGeom>
          <a:solidFill>
            <a:srgbClr val="0070C0"/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7500"/>
          </a:bodyPr>
          <a:lstStyle/>
          <a:p>
            <a:pPr algn="ctr">
              <a:spcBef>
                <a:spcPct val="0"/>
              </a:spcBef>
              <a:defRPr/>
            </a:pPr>
            <a:r>
              <a:rPr lang="es-UY" sz="2400" b="1" dirty="0">
                <a:solidFill>
                  <a:schemeClr val="bg1"/>
                </a:solidFill>
                <a:latin typeface="Century Gothic" pitchFamily="34" charset="0"/>
                <a:ea typeface="+mj-ea"/>
                <a:cs typeface="+mj-cs"/>
              </a:rPr>
              <a:t>Historial de cambios</a:t>
            </a:r>
          </a:p>
        </p:txBody>
      </p:sp>
      <p:cxnSp>
        <p:nvCxnSpPr>
          <p:cNvPr id="6" name="5 Conector recto de flecha"/>
          <p:cNvCxnSpPr>
            <a:stCxn id="8194" idx="2"/>
            <a:endCxn id="8195" idx="0"/>
          </p:cNvCxnSpPr>
          <p:nvPr/>
        </p:nvCxnSpPr>
        <p:spPr>
          <a:xfrm rot="16200000" flipH="1">
            <a:off x="4010809" y="3639369"/>
            <a:ext cx="1285884" cy="789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 b="31103"/>
          <a:stretch>
            <a:fillRect/>
          </a:stretch>
        </p:blipFill>
        <p:spPr bwMode="auto">
          <a:xfrm>
            <a:off x="1785918" y="1214422"/>
            <a:ext cx="6000793" cy="1714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702" y="4429132"/>
            <a:ext cx="2153108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4"/>
          <a:srcRect r="8725"/>
          <a:stretch>
            <a:fillRect/>
          </a:stretch>
        </p:blipFill>
        <p:spPr bwMode="auto">
          <a:xfrm>
            <a:off x="214282" y="5000636"/>
            <a:ext cx="842968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72264" y="6143644"/>
            <a:ext cx="1850894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1428728" y="428604"/>
            <a:ext cx="6786610" cy="500066"/>
          </a:xfrm>
          <a:prstGeom prst="rect">
            <a:avLst/>
          </a:prstGeom>
          <a:solidFill>
            <a:srgbClr val="C00000"/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7500"/>
          </a:bodyPr>
          <a:lstStyle/>
          <a:p>
            <a:pPr algn="ctr">
              <a:spcBef>
                <a:spcPct val="0"/>
              </a:spcBef>
              <a:defRPr/>
            </a:pPr>
            <a:r>
              <a:rPr lang="es-UY" sz="2400" b="1" dirty="0">
                <a:solidFill>
                  <a:schemeClr val="bg1"/>
                </a:solidFill>
                <a:latin typeface="Century Gothic" pitchFamily="34" charset="0"/>
                <a:ea typeface="+mj-ea"/>
                <a:cs typeface="+mj-cs"/>
              </a:rPr>
              <a:t>Medicamentos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6"/>
          <a:srcRect t="40077"/>
          <a:stretch>
            <a:fillRect/>
          </a:stretch>
        </p:blipFill>
        <p:spPr bwMode="auto">
          <a:xfrm>
            <a:off x="285720" y="3357562"/>
            <a:ext cx="8215370" cy="867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9 Elipse"/>
          <p:cNvSpPr/>
          <p:nvPr/>
        </p:nvSpPr>
        <p:spPr>
          <a:xfrm>
            <a:off x="4286248" y="3357562"/>
            <a:ext cx="1357322" cy="64294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Elipse"/>
          <p:cNvSpPr/>
          <p:nvPr/>
        </p:nvSpPr>
        <p:spPr>
          <a:xfrm>
            <a:off x="4286248" y="4929198"/>
            <a:ext cx="1428760" cy="64294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3" name="12 Forma"/>
          <p:cNvCxnSpPr>
            <a:stCxn id="10" idx="4"/>
          </p:cNvCxnSpPr>
          <p:nvPr/>
        </p:nvCxnSpPr>
        <p:spPr>
          <a:xfrm rot="16200000" flipH="1">
            <a:off x="5661429" y="3303985"/>
            <a:ext cx="642942" cy="2035983"/>
          </a:xfrm>
          <a:prstGeom prst="curvedConnector2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5" name="14 Forma"/>
          <p:cNvCxnSpPr>
            <a:stCxn id="11" idx="4"/>
            <a:endCxn id="9223" idx="1"/>
          </p:cNvCxnSpPr>
          <p:nvPr/>
        </p:nvCxnSpPr>
        <p:spPr>
          <a:xfrm rot="16200000" flipH="1">
            <a:off x="5411399" y="5161371"/>
            <a:ext cx="750099" cy="1571636"/>
          </a:xfrm>
          <a:prstGeom prst="curvedConnector2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786058"/>
            <a:ext cx="9242850" cy="1000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ipe dir="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357298"/>
            <a:ext cx="8686800" cy="331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Elipse"/>
          <p:cNvSpPr/>
          <p:nvPr/>
        </p:nvSpPr>
        <p:spPr>
          <a:xfrm>
            <a:off x="1071538" y="1142984"/>
            <a:ext cx="2143140" cy="78581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 spd="slow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28 Imagen" descr="Informédica 2017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15206" y="6143646"/>
            <a:ext cx="1534384" cy="227461"/>
          </a:xfrm>
          <a:prstGeom prst="rect">
            <a:avLst/>
          </a:prstGeom>
        </p:spPr>
      </p:pic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00958" y="6429399"/>
            <a:ext cx="1030738" cy="428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0" name="89 CuadroTexto"/>
          <p:cNvSpPr txBox="1"/>
          <p:nvPr/>
        </p:nvSpPr>
        <p:spPr>
          <a:xfrm>
            <a:off x="3071802" y="1571614"/>
            <a:ext cx="596469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/>
            <a:r>
              <a:rPr lang="es-UY" sz="2800" b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  <a:t>Análisis de fuentes de datos</a:t>
            </a:r>
          </a:p>
          <a:p>
            <a:pPr marL="457200" indent="-457200"/>
            <a:endParaRPr lang="es-UY" sz="2400" dirty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s-UY" sz="2400" dirty="0">
                <a:latin typeface="Century Gothic" pitchFamily="34" charset="0"/>
              </a:rPr>
              <a:t>ASSE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UY" sz="2400" dirty="0">
                <a:latin typeface="Century Gothic" pitchFamily="34" charset="0"/>
              </a:rPr>
              <a:t>ACCE – SICE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UY" sz="2400" dirty="0">
                <a:latin typeface="Century Gothic" pitchFamily="34" charset="0"/>
              </a:rPr>
              <a:t>UCA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UY" sz="2400" dirty="0">
                <a:latin typeface="Century Gothic" pitchFamily="34" charset="0"/>
              </a:rPr>
              <a:t>DNMA</a:t>
            </a:r>
          </a:p>
          <a:p>
            <a:pPr marL="457200" indent="-457200">
              <a:buFont typeface="Arial" pitchFamily="34" charset="0"/>
              <a:buChar char="•"/>
            </a:pPr>
            <a:endParaRPr lang="es-UY" sz="2400" dirty="0">
              <a:latin typeface="Century Gothic" pitchFamily="34" charset="0"/>
            </a:endParaRPr>
          </a:p>
          <a:p>
            <a:pPr marL="457200" indent="-457200" algn="ctr"/>
            <a:r>
              <a:rPr lang="es-UY" sz="2400" b="1" i="1" dirty="0" err="1">
                <a:solidFill>
                  <a:srgbClr val="C00000"/>
                </a:solidFill>
                <a:latin typeface="Century Gothic" pitchFamily="34" charset="0"/>
              </a:rPr>
              <a:t>Intercomparación</a:t>
            </a:r>
            <a:r>
              <a:rPr lang="es-UY" sz="2400" b="1" i="1" dirty="0">
                <a:solidFill>
                  <a:srgbClr val="C00000"/>
                </a:solidFill>
                <a:latin typeface="Century Gothic" pitchFamily="34" charset="0"/>
              </a:rPr>
              <a:t> y mapeo</a:t>
            </a:r>
            <a:endParaRPr lang="es-UY" sz="2000" b="1" i="1" dirty="0">
              <a:solidFill>
                <a:srgbClr val="C00000"/>
              </a:solidFill>
            </a:endParaRPr>
          </a:p>
        </p:txBody>
      </p:sp>
      <p:sp>
        <p:nvSpPr>
          <p:cNvPr id="92" name="91 Rectángulo"/>
          <p:cNvSpPr/>
          <p:nvPr/>
        </p:nvSpPr>
        <p:spPr>
          <a:xfrm>
            <a:off x="142844" y="142852"/>
            <a:ext cx="2786082" cy="657229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91" name="90 CuadroTexto"/>
          <p:cNvSpPr txBox="1"/>
          <p:nvPr/>
        </p:nvSpPr>
        <p:spPr>
          <a:xfrm>
            <a:off x="357158" y="2000240"/>
            <a:ext cx="2428892" cy="193899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s-UY" sz="2400" b="1" dirty="0">
                <a:solidFill>
                  <a:schemeClr val="bg1"/>
                </a:solidFill>
                <a:latin typeface="Century Gothic" pitchFamily="34" charset="0"/>
                <a:ea typeface="+mj-ea"/>
                <a:cs typeface="+mj-cs"/>
              </a:rPr>
              <a:t/>
            </a:r>
            <a:br>
              <a:rPr lang="es-UY" sz="2400" b="1" dirty="0">
                <a:solidFill>
                  <a:schemeClr val="bg1"/>
                </a:solidFill>
                <a:latin typeface="Century Gothic" pitchFamily="34" charset="0"/>
                <a:ea typeface="+mj-ea"/>
                <a:cs typeface="+mj-cs"/>
              </a:rPr>
            </a:br>
            <a:r>
              <a:rPr lang="es-UY" sz="2400" b="1" dirty="0">
                <a:solidFill>
                  <a:schemeClr val="bg1"/>
                </a:solidFill>
                <a:latin typeface="Century Gothic" pitchFamily="34" charset="0"/>
                <a:ea typeface="+mj-ea"/>
                <a:cs typeface="+mj-cs"/>
              </a:rPr>
              <a:t>Generación del Catálogo </a:t>
            </a:r>
            <a:br>
              <a:rPr lang="es-UY" sz="2400" b="1" dirty="0">
                <a:solidFill>
                  <a:schemeClr val="bg1"/>
                </a:solidFill>
                <a:latin typeface="Century Gothic" pitchFamily="34" charset="0"/>
                <a:ea typeface="+mj-ea"/>
                <a:cs typeface="+mj-cs"/>
              </a:rPr>
            </a:br>
            <a:r>
              <a:rPr lang="es-UY" sz="2400" b="1" dirty="0">
                <a:solidFill>
                  <a:schemeClr val="bg1"/>
                </a:solidFill>
                <a:latin typeface="Century Gothic" pitchFamily="34" charset="0"/>
                <a:ea typeface="+mj-ea"/>
                <a:cs typeface="+mj-cs"/>
              </a:rPr>
              <a:t>e ingreso</a:t>
            </a:r>
            <a:br>
              <a:rPr lang="es-UY" sz="2400" b="1" dirty="0">
                <a:solidFill>
                  <a:schemeClr val="bg1"/>
                </a:solidFill>
                <a:latin typeface="Century Gothic" pitchFamily="34" charset="0"/>
                <a:ea typeface="+mj-ea"/>
                <a:cs typeface="+mj-cs"/>
              </a:rPr>
            </a:br>
            <a:r>
              <a:rPr lang="es-UY" sz="2400" b="1" dirty="0">
                <a:solidFill>
                  <a:schemeClr val="bg1"/>
                </a:solidFill>
                <a:latin typeface="Century Gothic" pitchFamily="34" charset="0"/>
                <a:ea typeface="+mj-ea"/>
                <a:cs typeface="+mj-cs"/>
              </a:rPr>
              <a:t>de datos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b="1" dirty="0">
                <a:solidFill>
                  <a:srgbClr val="002060"/>
                </a:solidFill>
                <a:latin typeface="Century Gothic" pitchFamily="34" charset="0"/>
              </a:rPr>
              <a:t>Equipo técnico</a:t>
            </a:r>
            <a:endParaRPr lang="es-ES" b="1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142976" y="1643050"/>
          <a:ext cx="7096132" cy="44291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54806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4806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42916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800" b="0" u="none" strike="noStrike" dirty="0" err="1"/>
                        <a:t>Cr.</a:t>
                      </a:r>
                      <a:r>
                        <a:rPr lang="es-ES" sz="1800" b="0" u="none" strike="noStrike" dirty="0"/>
                        <a:t> Pablo Petrides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Dr. </a:t>
                      </a:r>
                      <a:r>
                        <a:rPr lang="es-E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Enf</a:t>
                      </a:r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Augusto Ferreira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2916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800" u="none" strike="noStrike"/>
                        <a:t>Dr. Luis González Machado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Lic. Ivanna Marmissolle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2916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800" u="none" strike="noStrike"/>
                        <a:t>Dr. Stefano Fabbiani 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Lic. Valentina Lestido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2916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800" u="none" strike="noStrike" dirty="0"/>
                        <a:t>Dr. Federico Garafoni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Lic. Angelina Palleiro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2916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800" u="none" strike="noStrike" dirty="0"/>
                        <a:t>Dra. Agustina De Santi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Ing. Esteban Salsano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2916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800" u="none" strike="noStrike" dirty="0"/>
                        <a:t>TR. Andrea Pittaluga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Ing. Carlos Montaña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42916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800" u="none" strike="noStrike"/>
                        <a:t>Trad. Mariana Luján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Ing. Carlos Navarro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42916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800" u="none" strike="noStrike"/>
                        <a:t>QF. Eduardo Savio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TA. Sandra Annuitti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42916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800" u="none" strike="noStrike"/>
                        <a:t>QF. Virginia Olmos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AD. Juan Tavaniello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42916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800" u="none" strike="noStrike" dirty="0"/>
                        <a:t>QF. Carlos Lacava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Sec. Micela Grecco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5" name="Picture 2" descr="C:\Users\Administrador.FARMANUARIO\Desktop\engranaj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4505"/>
            <a:ext cx="9144000" cy="686250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UY" b="1" dirty="0">
                <a:solidFill>
                  <a:srgbClr val="002060"/>
                </a:solidFill>
                <a:latin typeface="Century Gothic" pitchFamily="34" charset="0"/>
              </a:rPr>
              <a:t>Contrapartes funcionales</a:t>
            </a:r>
            <a:endParaRPr lang="es-ES" b="1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79631078"/>
              </p:ext>
            </p:extLst>
          </p:nvPr>
        </p:nvGraphicFramePr>
        <p:xfrm>
          <a:off x="1799692" y="1556792"/>
          <a:ext cx="5544616" cy="4176468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55446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64052">
                <a:tc>
                  <a:txBody>
                    <a:bodyPr/>
                    <a:lstStyle/>
                    <a:p>
                      <a:pPr algn="ctr" rtl="0" fontAlgn="b"/>
                      <a:r>
                        <a:rPr lang="es-UY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Cra. Stella Viglielm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4052">
                <a:tc>
                  <a:txBody>
                    <a:bodyPr/>
                    <a:lstStyle/>
                    <a:p>
                      <a:pPr algn="ctr" rtl="0" fontAlgn="b"/>
                      <a:r>
                        <a:rPr lang="es-UY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QF. Natalia Mederos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64052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Y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QF. María</a:t>
                      </a:r>
                      <a:r>
                        <a:rPr lang="es-UY" sz="18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Laura Lucero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4052">
                <a:tc>
                  <a:txBody>
                    <a:bodyPr/>
                    <a:lstStyle/>
                    <a:p>
                      <a:pPr algn="ctr" rtl="0" fontAlgn="b"/>
                      <a:r>
                        <a:rPr lang="es-UY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QF.</a:t>
                      </a:r>
                      <a:r>
                        <a:rPr lang="es-UY" sz="1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Sol </a:t>
                      </a:r>
                      <a:r>
                        <a:rPr lang="es-UY" sz="1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Barboza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64052">
                <a:tc>
                  <a:txBody>
                    <a:bodyPr/>
                    <a:lstStyle/>
                    <a:p>
                      <a:pPr algn="ctr" rtl="0" fontAlgn="b"/>
                      <a:r>
                        <a:rPr lang="es-UY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Lic. Carla López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64052">
                <a:tc>
                  <a:txBody>
                    <a:bodyPr/>
                    <a:lstStyle/>
                    <a:p>
                      <a:pPr algn="ctr" rtl="0" fontAlgn="b"/>
                      <a:r>
                        <a:rPr lang="es-UY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Dra. Germania Barrios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64052">
                <a:tc>
                  <a:txBody>
                    <a:bodyPr/>
                    <a:lstStyle/>
                    <a:p>
                      <a:pPr algn="ctr" rtl="0" fontAlgn="b"/>
                      <a:r>
                        <a:rPr lang="es-UY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Dra. Cristina </a:t>
                      </a:r>
                      <a:r>
                        <a:rPr lang="es-UY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Mier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64052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Y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Ing. Fernando </a:t>
                      </a:r>
                      <a:r>
                        <a:rPr lang="es-UY" sz="18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Borba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64052">
                <a:tc>
                  <a:txBody>
                    <a:bodyPr/>
                    <a:lstStyle/>
                    <a:p>
                      <a:pPr algn="ctr" rtl="0" fontAlgn="b"/>
                      <a:r>
                        <a:rPr lang="es-UY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Sergio García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Informédica 2017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15206" y="6143646"/>
            <a:ext cx="1534384" cy="227461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00958" y="6429399"/>
            <a:ext cx="1030738" cy="428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" name="23 Cerrar llave"/>
          <p:cNvSpPr/>
          <p:nvPr/>
        </p:nvSpPr>
        <p:spPr>
          <a:xfrm rot="16200000">
            <a:off x="4232480" y="-89132"/>
            <a:ext cx="214314" cy="4964563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26" name="25 CuadroTexto"/>
          <p:cNvSpPr txBox="1"/>
          <p:nvPr/>
        </p:nvSpPr>
        <p:spPr>
          <a:xfrm>
            <a:off x="2285984" y="5429264"/>
            <a:ext cx="4071966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UY" sz="2000" b="1" dirty="0">
                <a:solidFill>
                  <a:srgbClr val="C00000"/>
                </a:solidFill>
                <a:latin typeface="Century Gothic" pitchFamily="34" charset="0"/>
              </a:rPr>
              <a:t>Sistemas informáticos de ASSE</a:t>
            </a:r>
          </a:p>
        </p:txBody>
      </p:sp>
      <p:sp>
        <p:nvSpPr>
          <p:cNvPr id="27" name="26 CuadroTexto"/>
          <p:cNvSpPr txBox="1"/>
          <p:nvPr/>
        </p:nvSpPr>
        <p:spPr>
          <a:xfrm>
            <a:off x="3571868" y="714356"/>
            <a:ext cx="1571636" cy="52322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UY" sz="2800" b="1" dirty="0">
                <a:solidFill>
                  <a:schemeClr val="bg1"/>
                </a:solidFill>
                <a:latin typeface="Century Gothic" pitchFamily="34" charset="0"/>
              </a:rPr>
              <a:t>GRP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 l="1803" t="9615"/>
          <a:stretch>
            <a:fillRect/>
          </a:stretch>
        </p:blipFill>
        <p:spPr bwMode="auto">
          <a:xfrm>
            <a:off x="2857488" y="3000374"/>
            <a:ext cx="3235660" cy="55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11 Flecha abajo"/>
          <p:cNvSpPr/>
          <p:nvPr/>
        </p:nvSpPr>
        <p:spPr>
          <a:xfrm>
            <a:off x="3929058" y="1357298"/>
            <a:ext cx="357190" cy="714380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Flecha abajo"/>
          <p:cNvSpPr/>
          <p:nvPr/>
        </p:nvSpPr>
        <p:spPr>
          <a:xfrm>
            <a:off x="3929058" y="4572008"/>
            <a:ext cx="357190" cy="71438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Flecha abajo"/>
          <p:cNvSpPr/>
          <p:nvPr/>
        </p:nvSpPr>
        <p:spPr>
          <a:xfrm rot="10800000">
            <a:off x="4572000" y="1357298"/>
            <a:ext cx="285752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Flecha abajo"/>
          <p:cNvSpPr/>
          <p:nvPr/>
        </p:nvSpPr>
        <p:spPr>
          <a:xfrm rot="10800000">
            <a:off x="4429124" y="4500570"/>
            <a:ext cx="285752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7143768" y="2714622"/>
            <a:ext cx="1785950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es-UY" b="1" dirty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itchFamily="34" charset="0"/>
              </a:rPr>
              <a:t>DNMA</a:t>
            </a:r>
          </a:p>
          <a:p>
            <a:r>
              <a:rPr lang="es-UY" b="1" dirty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itchFamily="34" charset="0"/>
              </a:rPr>
              <a:t>Código ATC</a:t>
            </a:r>
          </a:p>
          <a:p>
            <a:r>
              <a:rPr lang="es-UY" b="1" dirty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itchFamily="34" charset="0"/>
              </a:rPr>
              <a:t>SNOMED CT</a:t>
            </a:r>
          </a:p>
          <a:p>
            <a:r>
              <a:rPr lang="es-UY" b="1" dirty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itchFamily="34" charset="0"/>
              </a:rPr>
              <a:t>Registro M.S.P.</a:t>
            </a:r>
            <a:endParaRPr lang="es-ES" b="1" dirty="0">
              <a:solidFill>
                <a:schemeClr val="tx2">
                  <a:lumMod val="60000"/>
                  <a:lumOff val="4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7" name="16 Cerrar llave"/>
          <p:cNvSpPr/>
          <p:nvPr/>
        </p:nvSpPr>
        <p:spPr>
          <a:xfrm rot="16200000" flipH="1">
            <a:off x="4268202" y="1732538"/>
            <a:ext cx="142875" cy="4964563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8" name="17 CuadroTexto"/>
          <p:cNvSpPr txBox="1"/>
          <p:nvPr/>
        </p:nvSpPr>
        <p:spPr>
          <a:xfrm>
            <a:off x="107504" y="2786058"/>
            <a:ext cx="1699364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UY" b="1" dirty="0">
                <a:solidFill>
                  <a:srgbClr val="002060"/>
                </a:solidFill>
                <a:latin typeface="Century Gothic" pitchFamily="34" charset="0"/>
              </a:rPr>
              <a:t>SICE-ACCE</a:t>
            </a:r>
          </a:p>
          <a:p>
            <a:pPr algn="ctr"/>
            <a:r>
              <a:rPr lang="es-UY" b="1" dirty="0">
                <a:solidFill>
                  <a:srgbClr val="002060"/>
                </a:solidFill>
                <a:latin typeface="Century Gothic" pitchFamily="34" charset="0"/>
              </a:rPr>
              <a:t>U.C.A.</a:t>
            </a:r>
          </a:p>
          <a:p>
            <a:pPr algn="ctr"/>
            <a:r>
              <a:rPr lang="es-UY" b="1" dirty="0">
                <a:solidFill>
                  <a:srgbClr val="002060"/>
                </a:solidFill>
                <a:latin typeface="Century Gothic" pitchFamily="34" charset="0"/>
              </a:rPr>
              <a:t>Código ECRI</a:t>
            </a:r>
          </a:p>
        </p:txBody>
      </p:sp>
      <p:cxnSp>
        <p:nvCxnSpPr>
          <p:cNvPr id="22" name="21 Conector recto de flecha"/>
          <p:cNvCxnSpPr/>
          <p:nvPr/>
        </p:nvCxnSpPr>
        <p:spPr>
          <a:xfrm flipH="1" flipV="1">
            <a:off x="1857357" y="3286124"/>
            <a:ext cx="92869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" name="27 Conector recto de flecha"/>
          <p:cNvCxnSpPr/>
          <p:nvPr/>
        </p:nvCxnSpPr>
        <p:spPr>
          <a:xfrm>
            <a:off x="6143636" y="3286124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6" grpId="0" animBg="1"/>
      <p:bldP spid="27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263222" y="529690"/>
            <a:ext cx="259228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UY" dirty="0">
                <a:solidFill>
                  <a:schemeClr val="bg1"/>
                </a:solidFill>
              </a:rPr>
              <a:t>Mapeo por descripción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5914978" y="1186882"/>
            <a:ext cx="2448272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UY" dirty="0">
                <a:solidFill>
                  <a:schemeClr val="bg1"/>
                </a:solidFill>
              </a:rPr>
              <a:t>No coincidentes 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598926" y="1033746"/>
            <a:ext cx="2088232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UY" dirty="0">
                <a:solidFill>
                  <a:schemeClr val="bg1"/>
                </a:solidFill>
              </a:rPr>
              <a:t>Coincidentes 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485690" y="2044138"/>
            <a:ext cx="2304256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UY" dirty="0">
                <a:solidFill>
                  <a:schemeClr val="bg1"/>
                </a:solidFill>
              </a:rPr>
              <a:t>Verificación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28596" y="3214686"/>
            <a:ext cx="2448272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UY" dirty="0">
                <a:solidFill>
                  <a:schemeClr val="bg1"/>
                </a:solidFill>
              </a:rPr>
              <a:t>Exportación de códigos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500694" y="2500306"/>
            <a:ext cx="3286116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UY" dirty="0">
                <a:solidFill>
                  <a:schemeClr val="bg1"/>
                </a:solidFill>
              </a:rPr>
              <a:t>Análisis con la contraparte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929322" y="3643314"/>
            <a:ext cx="2448272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UY" dirty="0">
                <a:solidFill>
                  <a:schemeClr val="bg1"/>
                </a:solidFill>
              </a:rPr>
              <a:t>Solicitud de altas ACCE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3500430" y="4429132"/>
            <a:ext cx="1872208" cy="369332"/>
          </a:xfrm>
          <a:prstGeom prst="rect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UY" dirty="0">
                <a:solidFill>
                  <a:schemeClr val="bg1"/>
                </a:solidFill>
              </a:rPr>
              <a:t>Tabla preliminar 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3500430" y="5572140"/>
            <a:ext cx="1872208" cy="369332"/>
          </a:xfrm>
          <a:prstGeom prst="rect">
            <a:avLst/>
          </a:prstGeom>
          <a:solidFill>
            <a:srgbClr val="00206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UY" dirty="0">
                <a:solidFill>
                  <a:schemeClr val="bg1"/>
                </a:solidFill>
              </a:rPr>
              <a:t>Tabla del catálogo</a:t>
            </a:r>
          </a:p>
        </p:txBody>
      </p:sp>
      <p:cxnSp>
        <p:nvCxnSpPr>
          <p:cNvPr id="12" name="11 Conector recto de flecha"/>
          <p:cNvCxnSpPr>
            <a:stCxn id="6" idx="3"/>
            <a:endCxn id="4" idx="1"/>
          </p:cNvCxnSpPr>
          <p:nvPr/>
        </p:nvCxnSpPr>
        <p:spPr>
          <a:xfrm flipV="1">
            <a:off x="2789946" y="1371548"/>
            <a:ext cx="3125032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4573710" y="5017166"/>
            <a:ext cx="1224136" cy="3385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UY" sz="1600" dirty="0">
                <a:solidFill>
                  <a:schemeClr val="bg1"/>
                </a:solidFill>
              </a:rPr>
              <a:t>Verificación</a:t>
            </a:r>
          </a:p>
        </p:txBody>
      </p:sp>
      <p:sp>
        <p:nvSpPr>
          <p:cNvPr id="14" name="13 CuadroTexto"/>
          <p:cNvSpPr txBox="1"/>
          <p:nvPr/>
        </p:nvSpPr>
        <p:spPr>
          <a:xfrm rot="20611363">
            <a:off x="3802011" y="136538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>
                <a:solidFill>
                  <a:srgbClr val="C00000"/>
                </a:solidFill>
              </a:rPr>
              <a:t>Dudas</a:t>
            </a:r>
          </a:p>
        </p:txBody>
      </p:sp>
      <p:cxnSp>
        <p:nvCxnSpPr>
          <p:cNvPr id="16" name="15 Conector recto de flecha"/>
          <p:cNvCxnSpPr>
            <a:stCxn id="5" idx="2"/>
            <a:endCxn id="6" idx="0"/>
          </p:cNvCxnSpPr>
          <p:nvPr/>
        </p:nvCxnSpPr>
        <p:spPr>
          <a:xfrm rot="5400000">
            <a:off x="1319900" y="1720996"/>
            <a:ext cx="641060" cy="52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>
            <a:stCxn id="6" idx="2"/>
            <a:endCxn id="7" idx="0"/>
          </p:cNvCxnSpPr>
          <p:nvPr/>
        </p:nvCxnSpPr>
        <p:spPr>
          <a:xfrm rot="16200000" flipH="1">
            <a:off x="1244667" y="2806621"/>
            <a:ext cx="801216" cy="149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Forma"/>
          <p:cNvCxnSpPr>
            <a:stCxn id="3" idx="1"/>
            <a:endCxn id="5" idx="0"/>
          </p:cNvCxnSpPr>
          <p:nvPr/>
        </p:nvCxnSpPr>
        <p:spPr>
          <a:xfrm rot="10800000" flipV="1">
            <a:off x="1643042" y="714356"/>
            <a:ext cx="1620180" cy="31939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Forma"/>
          <p:cNvCxnSpPr>
            <a:stCxn id="3" idx="3"/>
            <a:endCxn id="4" idx="0"/>
          </p:cNvCxnSpPr>
          <p:nvPr/>
        </p:nvCxnSpPr>
        <p:spPr>
          <a:xfrm>
            <a:off x="5855510" y="714356"/>
            <a:ext cx="1283604" cy="472526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>
            <a:stCxn id="4" idx="2"/>
            <a:endCxn id="8" idx="0"/>
          </p:cNvCxnSpPr>
          <p:nvPr/>
        </p:nvCxnSpPr>
        <p:spPr>
          <a:xfrm rot="16200000" flipH="1">
            <a:off x="6669387" y="2025941"/>
            <a:ext cx="944092" cy="46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>
            <a:stCxn id="7" idx="2"/>
            <a:endCxn id="10" idx="1"/>
          </p:cNvCxnSpPr>
          <p:nvPr/>
        </p:nvCxnSpPr>
        <p:spPr>
          <a:xfrm rot="16200000" flipH="1">
            <a:off x="2061691" y="3175059"/>
            <a:ext cx="1029780" cy="18476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>
            <a:stCxn id="9" idx="2"/>
            <a:endCxn id="10" idx="3"/>
          </p:cNvCxnSpPr>
          <p:nvPr/>
        </p:nvCxnSpPr>
        <p:spPr>
          <a:xfrm rot="5400000">
            <a:off x="5962472" y="3422812"/>
            <a:ext cx="601152" cy="17808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>
            <a:stCxn id="8" idx="2"/>
            <a:endCxn id="9" idx="0"/>
          </p:cNvCxnSpPr>
          <p:nvPr/>
        </p:nvCxnSpPr>
        <p:spPr>
          <a:xfrm rot="16200000" flipH="1">
            <a:off x="6761767" y="3251623"/>
            <a:ext cx="773676" cy="97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 de flecha"/>
          <p:cNvCxnSpPr>
            <a:stCxn id="10" idx="2"/>
            <a:endCxn id="11" idx="0"/>
          </p:cNvCxnSpPr>
          <p:nvPr/>
        </p:nvCxnSpPr>
        <p:spPr>
          <a:xfrm rot="5400000">
            <a:off x="4049696" y="5185302"/>
            <a:ext cx="77367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42 Imagen" descr="Informédica 2017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15206" y="6143646"/>
            <a:ext cx="1534384" cy="227461"/>
          </a:xfrm>
          <a:prstGeom prst="rect">
            <a:avLst/>
          </a:prstGeom>
        </p:spPr>
      </p:pic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00958" y="6429399"/>
            <a:ext cx="1030738" cy="428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28 Imagen" descr="Informédica 2017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15206" y="6143646"/>
            <a:ext cx="1534384" cy="227461"/>
          </a:xfrm>
          <a:prstGeom prst="rect">
            <a:avLst/>
          </a:prstGeom>
        </p:spPr>
      </p:pic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00958" y="6429399"/>
            <a:ext cx="1030738" cy="428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0" name="89 CuadroTexto"/>
          <p:cNvSpPr txBox="1"/>
          <p:nvPr/>
        </p:nvSpPr>
        <p:spPr>
          <a:xfrm>
            <a:off x="3714744" y="1142984"/>
            <a:ext cx="507213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es-UY" sz="2000" dirty="0">
                <a:latin typeface="Century Gothic" pitchFamily="34" charset="0"/>
              </a:rPr>
              <a:t> Validación de datos coincidentes</a:t>
            </a:r>
          </a:p>
          <a:p>
            <a:pPr>
              <a:buFont typeface="Courier New" pitchFamily="49" charset="0"/>
              <a:buChar char="o"/>
            </a:pPr>
            <a:endParaRPr lang="es-UY" sz="2000" dirty="0">
              <a:latin typeface="Century Gothic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s-UY" sz="2000" dirty="0">
                <a:latin typeface="Century Gothic" pitchFamily="34" charset="0"/>
              </a:rPr>
              <a:t> Análisis conjunto de no coincidentes</a:t>
            </a:r>
          </a:p>
          <a:p>
            <a:pPr>
              <a:buFont typeface="Courier New" pitchFamily="49" charset="0"/>
              <a:buChar char="o"/>
            </a:pPr>
            <a:endParaRPr lang="es-UY" sz="2000" dirty="0">
              <a:latin typeface="Century Gothic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s-UY" sz="2000" dirty="0">
                <a:latin typeface="Century Gothic" pitchFamily="34" charset="0"/>
              </a:rPr>
              <a:t> Depuración de no coincidentes </a:t>
            </a:r>
            <a:br>
              <a:rPr lang="es-UY" sz="2000" dirty="0">
                <a:latin typeface="Century Gothic" pitchFamily="34" charset="0"/>
              </a:rPr>
            </a:br>
            <a:r>
              <a:rPr lang="es-UY" sz="2000" dirty="0">
                <a:latin typeface="Century Gothic" pitchFamily="34" charset="0"/>
              </a:rPr>
              <a:t>   para solicitar su alta en SICE</a:t>
            </a:r>
          </a:p>
          <a:p>
            <a:pPr>
              <a:buFont typeface="Courier New" pitchFamily="49" charset="0"/>
              <a:buChar char="o"/>
            </a:pPr>
            <a:endParaRPr lang="es-UY" sz="2000" dirty="0">
              <a:latin typeface="Century Gothic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s-UY" sz="2000" dirty="0">
                <a:latin typeface="Century Gothic" pitchFamily="34" charset="0"/>
              </a:rPr>
              <a:t> Definición de estructuras de grupos</a:t>
            </a:r>
            <a:br>
              <a:rPr lang="es-UY" sz="2000" dirty="0">
                <a:latin typeface="Century Gothic" pitchFamily="34" charset="0"/>
              </a:rPr>
            </a:br>
            <a:r>
              <a:rPr lang="es-UY" sz="2000" dirty="0">
                <a:latin typeface="Century Gothic" pitchFamily="34" charset="0"/>
              </a:rPr>
              <a:t>   y subgrupos de cada dominio</a:t>
            </a:r>
          </a:p>
          <a:p>
            <a:pPr>
              <a:buFont typeface="Courier New" pitchFamily="49" charset="0"/>
              <a:buChar char="o"/>
            </a:pPr>
            <a:endParaRPr lang="es-UY" sz="2000" dirty="0">
              <a:latin typeface="Century Gothic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s-UY" sz="2000" dirty="0">
                <a:latin typeface="Century Gothic" pitchFamily="34" charset="0"/>
              </a:rPr>
              <a:t> Definición y ajuste de </a:t>
            </a:r>
            <a:r>
              <a:rPr lang="es-UY" sz="2000" dirty="0" err="1">
                <a:latin typeface="Century Gothic" pitchFamily="34" charset="0"/>
              </a:rPr>
              <a:t>interfases</a:t>
            </a:r>
            <a:r>
              <a:rPr lang="es-UY" sz="2000" dirty="0">
                <a:latin typeface="Century Gothic" pitchFamily="34" charset="0"/>
              </a:rPr>
              <a:t/>
            </a:r>
            <a:br>
              <a:rPr lang="es-UY" sz="2000" dirty="0">
                <a:latin typeface="Century Gothic" pitchFamily="34" charset="0"/>
              </a:rPr>
            </a:br>
            <a:r>
              <a:rPr lang="es-UY" sz="2000" dirty="0">
                <a:latin typeface="Century Gothic" pitchFamily="34" charset="0"/>
              </a:rPr>
              <a:t>   para GRP y sistemas de ASSE</a:t>
            </a:r>
            <a:endParaRPr lang="es-UY" dirty="0">
              <a:latin typeface="Century Gothic" pitchFamily="34" charset="0"/>
            </a:endParaRPr>
          </a:p>
          <a:p>
            <a:endParaRPr lang="es-UY" sz="2000" dirty="0"/>
          </a:p>
        </p:txBody>
      </p:sp>
      <p:sp>
        <p:nvSpPr>
          <p:cNvPr id="92" name="91 Rectángulo"/>
          <p:cNvSpPr/>
          <p:nvPr/>
        </p:nvSpPr>
        <p:spPr>
          <a:xfrm>
            <a:off x="142844" y="142852"/>
            <a:ext cx="3214710" cy="642942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7" name="6 CuadroTexto"/>
          <p:cNvSpPr txBox="1"/>
          <p:nvPr/>
        </p:nvSpPr>
        <p:spPr>
          <a:xfrm>
            <a:off x="214282" y="2357432"/>
            <a:ext cx="30003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2800" b="1" dirty="0">
                <a:solidFill>
                  <a:schemeClr val="bg1"/>
                </a:solidFill>
                <a:latin typeface="Century Gothic" pitchFamily="34" charset="0"/>
                <a:ea typeface="+mj-ea"/>
                <a:cs typeface="+mj-cs"/>
              </a:rPr>
              <a:t>Validación con contrapartes funcionales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1907</TotalTime>
  <Words>385</Words>
  <Application>Microsoft Macintosh PowerPoint</Application>
  <PresentationFormat>Presentación en pantalla (4:3)</PresentationFormat>
  <Paragraphs>187</Paragraphs>
  <Slides>26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27" baseType="lpstr">
      <vt:lpstr>Tema de Office</vt:lpstr>
      <vt:lpstr>ASSE   Catálogo  de productos  y servicios  </vt:lpstr>
      <vt:lpstr>Catálogo de ASSE</vt:lpstr>
      <vt:lpstr>Diapositiva 3</vt:lpstr>
      <vt:lpstr>Equipo técnico</vt:lpstr>
      <vt:lpstr>Diapositiva 5</vt:lpstr>
      <vt:lpstr>Contrapartes funcionales</vt:lpstr>
      <vt:lpstr>Diapositiva 7</vt:lpstr>
      <vt:lpstr>Diapositiva 8</vt:lpstr>
      <vt:lpstr>Diapositiva 9</vt:lpstr>
      <vt:lpstr>Diapositiva 10</vt:lpstr>
      <vt:lpstr>Diapositiva 11</vt:lpstr>
      <vt:lpstr>Dominios</vt:lpstr>
      <vt:lpstr>Diapositiva 13</vt:lpstr>
      <vt:lpstr>Pantalla de inicio</vt:lpstr>
      <vt:lpstr>Dominios</vt:lpstr>
      <vt:lpstr>Diapositiva 16</vt:lpstr>
      <vt:lpstr>Búsquedas</vt:lpstr>
      <vt:lpstr>Diapositiva 18</vt:lpstr>
      <vt:lpstr>Información del producto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micaela</dc:creator>
  <cp:lastModifiedBy>Manuela</cp:lastModifiedBy>
  <cp:revision>195</cp:revision>
  <dcterms:created xsi:type="dcterms:W3CDTF">2018-11-21T17:59:25Z</dcterms:created>
  <dcterms:modified xsi:type="dcterms:W3CDTF">2019-09-05T17:14:34Z</dcterms:modified>
</cp:coreProperties>
</file>