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57" r:id="rId9"/>
    <p:sldId id="268" r:id="rId10"/>
    <p:sldId id="269" r:id="rId11"/>
    <p:sldId id="258" r:id="rId12"/>
    <p:sldId id="261" r:id="rId13"/>
    <p:sldId id="260" r:id="rId14"/>
    <p:sldId id="271" r:id="rId15"/>
    <p:sldId id="270" r:id="rId16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38565-60C8-40AA-A433-5507F0E07D71}" type="datetimeFigureOut">
              <a:rPr lang="es-UY" smtClean="0"/>
              <a:pPr/>
              <a:t>06/09/2019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494CB-AAB6-4892-8CB4-B5F10DA829D9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aviermarcet.com/2018/08/la-victoria-de-los-directivos-humildes.html" TargetMode="External"/><Relationship Id="rId2" Type="http://schemas.openxmlformats.org/officeDocument/2006/relationships/hyperlink" Target="http://www.xaviermarcet.com/2019/08/las-personas-no-son-una-commodi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xaviermarcet.com/2019/05/liderar-es-servir.html" TargetMode="External"/><Relationship Id="rId5" Type="http://schemas.openxmlformats.org/officeDocument/2006/relationships/hyperlink" Target="http://www.xaviermarcet.com/2018/10/la-estrategia-son-las-personas.html" TargetMode="External"/><Relationship Id="rId4" Type="http://schemas.openxmlformats.org/officeDocument/2006/relationships/hyperlink" Target="http://www.xaviermarcet.com/2018/12/empresas-tonterias-que-matan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6" name="5 Marcador de contenido" descr="rut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54" y="571480"/>
            <a:ext cx="2551099" cy="4525963"/>
          </a:xfrm>
        </p:spPr>
      </p:pic>
      <p:sp>
        <p:nvSpPr>
          <p:cNvPr id="7" name="6 CuadroTexto"/>
          <p:cNvSpPr txBox="1"/>
          <p:nvPr/>
        </p:nvSpPr>
        <p:spPr>
          <a:xfrm>
            <a:off x="0" y="5429264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Y" dirty="0" smtClean="0"/>
              <a:t>“</a:t>
            </a:r>
            <a:r>
              <a:rPr lang="es-UY" i="1" dirty="0" smtClean="0"/>
              <a:t>Cambio organizacional, lo que hace posible y lo que dificulta los cambios</a:t>
            </a:r>
            <a:r>
              <a:rPr lang="es-UY" dirty="0" smtClean="0"/>
              <a:t>”</a:t>
            </a:r>
          </a:p>
          <a:p>
            <a:pPr algn="r"/>
            <a:r>
              <a:rPr lang="es-UY" dirty="0" smtClean="0"/>
              <a:t>Julio </a:t>
            </a:r>
            <a:r>
              <a:rPr lang="es-UY" dirty="0" err="1" smtClean="0"/>
              <a:t>Rius</a:t>
            </a:r>
            <a:endParaRPr lang="es-UY" dirty="0" smtClean="0"/>
          </a:p>
          <a:p>
            <a:pPr algn="ctr"/>
            <a:r>
              <a:rPr lang="es-UY" dirty="0" smtClean="0"/>
              <a:t>XXXIV Congreso Nacional ADASS / 4-6 de setiembre, 2019</a:t>
            </a:r>
          </a:p>
          <a:p>
            <a:pPr algn="r"/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>
                <a:solidFill>
                  <a:schemeClr val="accent6"/>
                </a:solidFill>
              </a:rPr>
              <a:t>Tener en cuenta</a:t>
            </a:r>
            <a:endParaRPr lang="es-UY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smtClean="0"/>
              <a:t>Necesidad de liderazgo</a:t>
            </a:r>
          </a:p>
          <a:p>
            <a:r>
              <a:rPr lang="es-UY" dirty="0" smtClean="0"/>
              <a:t>Necesitamos que nos recuerden el destino, la meta, al comenzar la marcha y durante el camino </a:t>
            </a:r>
          </a:p>
          <a:p>
            <a:r>
              <a:rPr lang="es-UY" dirty="0" smtClean="0"/>
              <a:t>Necesitamos que nos animen en la marcha</a:t>
            </a:r>
          </a:p>
          <a:p>
            <a:r>
              <a:rPr lang="es-UY" dirty="0" smtClean="0"/>
              <a:t>Necesitamos que nos ayuden a mantener el entusiasmo para marchar</a:t>
            </a:r>
          </a:p>
          <a:p>
            <a:r>
              <a:rPr lang="es-UY" dirty="0" smtClean="0"/>
              <a:t>Necesitamos ver a otros caminando a nuestro lado en la misma dirección</a:t>
            </a:r>
          </a:p>
          <a:p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>
                <a:solidFill>
                  <a:schemeClr val="accent6"/>
                </a:solidFill>
              </a:rPr>
              <a:t>Cambio Organizacional – </a:t>
            </a:r>
            <a:br>
              <a:rPr lang="es-UY" dirty="0" smtClean="0">
                <a:solidFill>
                  <a:schemeClr val="accent6"/>
                </a:solidFill>
              </a:rPr>
            </a:br>
            <a:r>
              <a:rPr lang="es-UY" dirty="0" smtClean="0">
                <a:solidFill>
                  <a:schemeClr val="accent6"/>
                </a:solidFill>
              </a:rPr>
              <a:t>Factores de éxito</a:t>
            </a:r>
            <a:endParaRPr lang="es-UY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smtClean="0"/>
              <a:t>“Vender” la necesidad del cambio</a:t>
            </a:r>
          </a:p>
          <a:p>
            <a:r>
              <a:rPr lang="es-UY" dirty="0" smtClean="0"/>
              <a:t>Sentido de urgencia</a:t>
            </a:r>
          </a:p>
          <a:p>
            <a:r>
              <a:rPr lang="es-UY" dirty="0" smtClean="0"/>
              <a:t>Visión clara: ¿hacia dónde vamos?</a:t>
            </a:r>
          </a:p>
          <a:p>
            <a:r>
              <a:rPr lang="es-UY" dirty="0" smtClean="0"/>
              <a:t>Encontrar impulsores del cambio</a:t>
            </a:r>
          </a:p>
          <a:p>
            <a:r>
              <a:rPr lang="es-UY" dirty="0" smtClean="0"/>
              <a:t>Comunicación durante todo el proceso</a:t>
            </a:r>
          </a:p>
          <a:p>
            <a:r>
              <a:rPr lang="es-UY" dirty="0" smtClean="0"/>
              <a:t>Metas realistas bien definidas desde el inicio</a:t>
            </a:r>
          </a:p>
          <a:p>
            <a:r>
              <a:rPr lang="es-UY" dirty="0" smtClean="0"/>
              <a:t>Vencer resistencias</a:t>
            </a:r>
          </a:p>
          <a:p>
            <a:r>
              <a:rPr lang="es-UY" dirty="0" smtClean="0"/>
              <a:t>Premiar a los actores del cambio</a:t>
            </a:r>
          </a:p>
          <a:p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>
                <a:solidFill>
                  <a:schemeClr val="accent6"/>
                </a:solidFill>
              </a:rPr>
              <a:t>Errores frecuentes en procesos de cambio</a:t>
            </a:r>
            <a:endParaRPr lang="es-UY" dirty="0">
              <a:solidFill>
                <a:schemeClr val="accent6"/>
              </a:solidFill>
            </a:endParaRPr>
          </a:p>
        </p:txBody>
      </p:sp>
      <p:pic>
        <p:nvPicPr>
          <p:cNvPr id="4" name="3 Marcador de contenido" descr="errores en procesos de cambi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2214554"/>
            <a:ext cx="6665466" cy="35218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>
                <a:solidFill>
                  <a:schemeClr val="accent6"/>
                </a:solidFill>
              </a:rPr>
              <a:t>Cambio Organizacional –</a:t>
            </a:r>
            <a:br>
              <a:rPr lang="es-UY" dirty="0" smtClean="0">
                <a:solidFill>
                  <a:schemeClr val="accent6"/>
                </a:solidFill>
              </a:rPr>
            </a:br>
            <a:r>
              <a:rPr lang="es-UY" dirty="0" smtClean="0">
                <a:solidFill>
                  <a:schemeClr val="accent6"/>
                </a:solidFill>
              </a:rPr>
              <a:t>Aprendizajes</a:t>
            </a:r>
            <a:endParaRPr lang="es-UY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Gestionar el cambio</a:t>
            </a:r>
          </a:p>
          <a:p>
            <a:r>
              <a:rPr lang="es-UY" dirty="0" smtClean="0"/>
              <a:t>Prepararse para el cambio</a:t>
            </a:r>
          </a:p>
          <a:p>
            <a:r>
              <a:rPr lang="es-UY" dirty="0" smtClean="0"/>
              <a:t>Aprender de la experiencia</a:t>
            </a:r>
          </a:p>
          <a:p>
            <a:r>
              <a:rPr lang="es-UY" dirty="0" smtClean="0"/>
              <a:t>Lecciones aprendidas en el proceso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UY" sz="6600" dirty="0" smtClean="0"/>
              <a:t>¿Preguntas?</a:t>
            </a:r>
          </a:p>
          <a:p>
            <a:pPr>
              <a:buNone/>
            </a:pPr>
            <a:endParaRPr lang="es-UY" dirty="0" smtClean="0"/>
          </a:p>
          <a:p>
            <a:pPr>
              <a:buNone/>
            </a:pPr>
            <a:endParaRPr lang="es-UY" dirty="0" smtClean="0"/>
          </a:p>
          <a:p>
            <a:pPr algn="ctr">
              <a:buNone/>
            </a:pPr>
            <a:r>
              <a:rPr lang="es-UY" dirty="0" smtClean="0"/>
              <a:t>MUCHAS GRACIAS!!!</a:t>
            </a:r>
          </a:p>
          <a:p>
            <a:pPr>
              <a:buNone/>
            </a:pPr>
            <a:endParaRPr lang="es-UY" dirty="0" smtClean="0"/>
          </a:p>
          <a:p>
            <a:pPr algn="r">
              <a:buNone/>
            </a:pPr>
            <a:r>
              <a:rPr lang="es-UY" sz="2400" dirty="0" smtClean="0"/>
              <a:t>Julio </a:t>
            </a:r>
            <a:r>
              <a:rPr lang="es-UY" sz="2400" dirty="0" err="1" smtClean="0"/>
              <a:t>Rius</a:t>
            </a:r>
            <a:endParaRPr lang="es-UY" sz="2400" dirty="0" smtClean="0"/>
          </a:p>
          <a:p>
            <a:pPr algn="r">
              <a:buNone/>
            </a:pPr>
            <a:r>
              <a:rPr lang="es-UY" sz="2400" dirty="0" smtClean="0"/>
              <a:t>rius.consultores@gmail.com</a:t>
            </a:r>
            <a:endParaRPr lang="es-UY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>
                <a:solidFill>
                  <a:schemeClr val="accent6"/>
                </a:solidFill>
              </a:rPr>
              <a:t>Algunas lecturas recomendadas (Xavier </a:t>
            </a:r>
            <a:r>
              <a:rPr lang="es-UY" dirty="0" err="1" smtClean="0">
                <a:solidFill>
                  <a:schemeClr val="accent6"/>
                </a:solidFill>
              </a:rPr>
              <a:t>Marcet</a:t>
            </a:r>
            <a:r>
              <a:rPr lang="es-UY" dirty="0" smtClean="0">
                <a:solidFill>
                  <a:schemeClr val="accent6"/>
                </a:solidFill>
              </a:rPr>
              <a:t>) </a:t>
            </a:r>
            <a:endParaRPr lang="es-UY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UY" dirty="0" smtClean="0"/>
              <a:t>“Las personas no son una </a:t>
            </a:r>
            <a:r>
              <a:rPr lang="es-UY" dirty="0" err="1" smtClean="0"/>
              <a:t>commodity</a:t>
            </a:r>
            <a:r>
              <a:rPr lang="es-UY" dirty="0" smtClean="0"/>
              <a:t>”:</a:t>
            </a:r>
            <a:r>
              <a:rPr lang="es-UY" dirty="0" smtClean="0">
                <a:hlinkClick r:id="rId2"/>
              </a:rPr>
              <a:t>http://www.xaviermarcet.com/2019/08/las-personas-no-son-una-commodity.html</a:t>
            </a:r>
            <a:endParaRPr lang="es-UY" dirty="0" smtClean="0"/>
          </a:p>
          <a:p>
            <a:r>
              <a:rPr lang="es-UY" dirty="0" smtClean="0"/>
              <a:t>“La victoria de los directivos humildes:  </a:t>
            </a:r>
            <a:r>
              <a:rPr lang="es-UY" dirty="0" smtClean="0">
                <a:hlinkClick r:id="rId3"/>
              </a:rPr>
              <a:t>http://www.xaviermarcet.com/2018/08/la-victoria-de-los-directivos-humildes.html</a:t>
            </a:r>
            <a:endParaRPr lang="es-UY" dirty="0" smtClean="0"/>
          </a:p>
          <a:p>
            <a:r>
              <a:rPr lang="es-UY" dirty="0" smtClean="0"/>
              <a:t>“Empresas: tonterías que matan”: </a:t>
            </a:r>
            <a:r>
              <a:rPr lang="es-UY" dirty="0" smtClean="0">
                <a:hlinkClick r:id="rId4"/>
              </a:rPr>
              <a:t>http://www.xaviermarcet.com/2018/12/empresas-tonterias-que-matan.html</a:t>
            </a:r>
            <a:endParaRPr lang="es-UY" dirty="0" smtClean="0"/>
          </a:p>
          <a:p>
            <a:r>
              <a:rPr lang="es-UY" dirty="0" smtClean="0"/>
              <a:t>“La estrategia son las personas”: </a:t>
            </a:r>
            <a:r>
              <a:rPr lang="es-UY" dirty="0" smtClean="0">
                <a:hlinkClick r:id="rId5"/>
              </a:rPr>
              <a:t>http://www.xaviermarcet.com/2018/10/la-estrategia-son-las-personas.html</a:t>
            </a:r>
            <a:endParaRPr lang="es-UY" dirty="0" smtClean="0"/>
          </a:p>
          <a:p>
            <a:r>
              <a:rPr lang="es-UY" dirty="0" smtClean="0"/>
              <a:t>“Liderar es servir”: </a:t>
            </a:r>
            <a:r>
              <a:rPr lang="es-UY" dirty="0" smtClean="0">
                <a:hlinkClick r:id="rId6"/>
              </a:rPr>
              <a:t>http://www.xaviermarcet.com/2019/05/liderar-es-servir.html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4" name="3 Marcador de contenido" descr="Paradigm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6746" y="1600200"/>
            <a:ext cx="507050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>
                <a:solidFill>
                  <a:schemeClr val="accent6"/>
                </a:solidFill>
              </a:rPr>
              <a:t>Preguntas </a:t>
            </a:r>
            <a:r>
              <a:rPr lang="es-UY" dirty="0" err="1" smtClean="0">
                <a:solidFill>
                  <a:schemeClr val="accent6"/>
                </a:solidFill>
              </a:rPr>
              <a:t>iniciales</a:t>
            </a:r>
            <a:endParaRPr lang="es-UY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¿Tenemos que cambiar?</a:t>
            </a:r>
          </a:p>
          <a:p>
            <a:r>
              <a:rPr lang="es-UY" dirty="0" smtClean="0"/>
              <a:t>¿Qué tenemos que cambiar?</a:t>
            </a:r>
          </a:p>
          <a:p>
            <a:r>
              <a:rPr lang="es-UY" dirty="0" smtClean="0"/>
              <a:t>¿Qué NO tenemos que cambiar?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>
                <a:solidFill>
                  <a:schemeClr val="accent6"/>
                </a:solidFill>
              </a:rPr>
              <a:t>Origen del cambio</a:t>
            </a:r>
            <a:endParaRPr lang="es-UY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Por qué cambiar?</a:t>
            </a:r>
          </a:p>
          <a:p>
            <a:r>
              <a:rPr lang="es-UY" dirty="0" smtClean="0"/>
              <a:t>Necesidad del cambio, sentido de urgencia</a:t>
            </a:r>
          </a:p>
          <a:p>
            <a:r>
              <a:rPr lang="es-UY" dirty="0" smtClean="0"/>
              <a:t>Sentido del cambio ¿para qué cambiar?</a:t>
            </a:r>
          </a:p>
          <a:p>
            <a:r>
              <a:rPr lang="es-UY" dirty="0" smtClean="0"/>
              <a:t>Partimos de una situación no deseada</a:t>
            </a:r>
          </a:p>
          <a:p>
            <a:r>
              <a:rPr lang="es-UY" dirty="0" smtClean="0"/>
              <a:t>Vamos hacia un estado mejor que el actual</a:t>
            </a:r>
          </a:p>
          <a:p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>
                <a:solidFill>
                  <a:schemeClr val="accent6"/>
                </a:solidFill>
              </a:rPr>
              <a:t>Dirección del cambio</a:t>
            </a:r>
            <a:endParaRPr lang="es-UY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Y" dirty="0" smtClean="0"/>
              <a:t>¿Hacia dónde tenemos que ir?</a:t>
            </a:r>
          </a:p>
          <a:p>
            <a:r>
              <a:rPr lang="es-UY" dirty="0" smtClean="0"/>
              <a:t>Importancia de la participación de todos los actores en el análisis de la situación, alternativas y posibles caminos a tomar</a:t>
            </a:r>
          </a:p>
          <a:p>
            <a:r>
              <a:rPr lang="es-UY" dirty="0" smtClean="0"/>
              <a:t>Diálogo que construye entre todos y nos marca el camino</a:t>
            </a:r>
          </a:p>
          <a:p>
            <a:r>
              <a:rPr lang="es-UY" dirty="0" smtClean="0"/>
              <a:t>Elegir siempre es difícil porque implica decidir entre diferentes posibilidades (muchas veces buenas en sí mismas), también significa tomar riesgos (aunque hay que minimizarlos)</a:t>
            </a:r>
          </a:p>
          <a:p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>
                <a:solidFill>
                  <a:schemeClr val="accent6"/>
                </a:solidFill>
              </a:rPr>
              <a:t>Una vez decidido el rumbo… El camino…</a:t>
            </a:r>
            <a:endParaRPr lang="es-UY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Estrategia</a:t>
            </a:r>
          </a:p>
          <a:p>
            <a:r>
              <a:rPr lang="es-UY" dirty="0" smtClean="0"/>
              <a:t>¿Cómo vamos hacia donde queremos ir?</a:t>
            </a:r>
          </a:p>
          <a:p>
            <a:r>
              <a:rPr lang="es-UY" dirty="0" smtClean="0"/>
              <a:t>Necesidad de acuerdos básicos</a:t>
            </a:r>
          </a:p>
          <a:p>
            <a:r>
              <a:rPr lang="es-UY" dirty="0" smtClean="0"/>
              <a:t>Siempre tendremos diferentes opiniones</a:t>
            </a:r>
          </a:p>
          <a:p>
            <a:r>
              <a:rPr lang="es-UY" dirty="0" smtClean="0"/>
              <a:t>Discusión constructiva para llegar a acuerdos</a:t>
            </a:r>
          </a:p>
          <a:p>
            <a:r>
              <a:rPr lang="es-UY" dirty="0" smtClean="0"/>
              <a:t>Una vez definida la estrategia todos hacemos fuerza en la misma dirección</a:t>
            </a:r>
          </a:p>
          <a:p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>
                <a:solidFill>
                  <a:schemeClr val="accent6"/>
                </a:solidFill>
              </a:rPr>
              <a:t>El proceso del cambio</a:t>
            </a:r>
            <a:endParaRPr lang="es-UY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Qué </a:t>
            </a:r>
            <a:r>
              <a:rPr lang="es-UY" cap="all" dirty="0" smtClean="0"/>
              <a:t>necesito</a:t>
            </a:r>
            <a:r>
              <a:rPr lang="es-UY" dirty="0" smtClean="0"/>
              <a:t> cambiar? </a:t>
            </a:r>
          </a:p>
          <a:p>
            <a:r>
              <a:rPr lang="es-UY" dirty="0" smtClean="0"/>
              <a:t>¿Qué PUEDO cambiar? Sentido de realidad</a:t>
            </a:r>
          </a:p>
          <a:p>
            <a:r>
              <a:rPr lang="es-UY" dirty="0" smtClean="0"/>
              <a:t>¿Qué QUIERO cambiar? No se cambia lo que no se quiere cambiar. El cambio no se decreta</a:t>
            </a:r>
          </a:p>
          <a:p>
            <a:r>
              <a:rPr lang="es-UY" dirty="0" smtClean="0"/>
              <a:t>¿Qué VOY a cambiar? Decisión, ¿consenso? Planificación del cambio. El proceso a seguir, pasos, metas, definición de objetivos en el tiempo (corto, mediano y largo plazo)</a:t>
            </a:r>
          </a:p>
          <a:p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>
                <a:solidFill>
                  <a:schemeClr val="accent6"/>
                </a:solidFill>
              </a:rPr>
              <a:t>Cambio Organizacional - Etapas</a:t>
            </a:r>
            <a:endParaRPr lang="es-UY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UY" dirty="0" smtClean="0"/>
              <a:t>Diagnóstico</a:t>
            </a:r>
          </a:p>
          <a:p>
            <a:r>
              <a:rPr lang="es-UY" dirty="0" smtClean="0"/>
              <a:t>Problema a solucionar</a:t>
            </a:r>
          </a:p>
          <a:p>
            <a:r>
              <a:rPr lang="es-UY" dirty="0" smtClean="0"/>
              <a:t>Alternativas</a:t>
            </a:r>
          </a:p>
          <a:p>
            <a:r>
              <a:rPr lang="es-UY" dirty="0" smtClean="0"/>
              <a:t>Recursos</a:t>
            </a:r>
          </a:p>
          <a:p>
            <a:r>
              <a:rPr lang="es-UY" dirty="0" smtClean="0"/>
              <a:t>Tiempo</a:t>
            </a:r>
          </a:p>
          <a:p>
            <a:r>
              <a:rPr lang="es-UY" dirty="0" smtClean="0"/>
              <a:t>Elección de alternativas</a:t>
            </a:r>
          </a:p>
          <a:p>
            <a:r>
              <a:rPr lang="es-UY" dirty="0" smtClean="0"/>
              <a:t>Equipos de trabajo y liderazgo</a:t>
            </a:r>
          </a:p>
          <a:p>
            <a:r>
              <a:rPr lang="es-UY" dirty="0" smtClean="0"/>
              <a:t>Implementación del cambio</a:t>
            </a:r>
          </a:p>
          <a:p>
            <a:r>
              <a:rPr lang="es-UY" dirty="0" smtClean="0"/>
              <a:t>Evaluación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>
                <a:solidFill>
                  <a:schemeClr val="accent6"/>
                </a:solidFill>
              </a:rPr>
              <a:t>Tener en cuenta</a:t>
            </a:r>
            <a:endParaRPr lang="es-UY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Y" dirty="0" smtClean="0"/>
              <a:t>Destino, la meta fijada</a:t>
            </a:r>
          </a:p>
          <a:p>
            <a:r>
              <a:rPr lang="es-UY" dirty="0" smtClean="0"/>
              <a:t>Tiempo, cambio como proceso</a:t>
            </a:r>
          </a:p>
          <a:p>
            <a:r>
              <a:rPr lang="es-UY" dirty="0" smtClean="0"/>
              <a:t>Recursos humanos</a:t>
            </a:r>
          </a:p>
          <a:p>
            <a:r>
              <a:rPr lang="es-UY" dirty="0" smtClean="0"/>
              <a:t>Recursos materiales</a:t>
            </a:r>
          </a:p>
          <a:p>
            <a:r>
              <a:rPr lang="es-UY" dirty="0" smtClean="0"/>
              <a:t>Capacitación</a:t>
            </a:r>
          </a:p>
          <a:p>
            <a:r>
              <a:rPr lang="es-UY" cap="all" dirty="0" smtClean="0"/>
              <a:t>Motivación</a:t>
            </a:r>
            <a:r>
              <a:rPr lang="es-UY" dirty="0" smtClean="0"/>
              <a:t>, mantener el entusiasmo durante el proceso</a:t>
            </a:r>
          </a:p>
          <a:p>
            <a:r>
              <a:rPr lang="es-UY" dirty="0" smtClean="0"/>
              <a:t>Es un trabajo duro, que implica COMPROMISO y CONSTANCIA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</TotalTime>
  <Words>518</Words>
  <Application>Microsoft Office PowerPoint</Application>
  <PresentationFormat>Presentación en pantalla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Diapositiva 1</vt:lpstr>
      <vt:lpstr>Diapositiva 2</vt:lpstr>
      <vt:lpstr>Preguntas iniciales</vt:lpstr>
      <vt:lpstr>Origen del cambio</vt:lpstr>
      <vt:lpstr>Dirección del cambio</vt:lpstr>
      <vt:lpstr>Una vez decidido el rumbo… El camino…</vt:lpstr>
      <vt:lpstr>El proceso del cambio</vt:lpstr>
      <vt:lpstr>Cambio Organizacional - Etapas</vt:lpstr>
      <vt:lpstr>Tener en cuenta</vt:lpstr>
      <vt:lpstr>Tener en cuenta</vt:lpstr>
      <vt:lpstr>Cambio Organizacional –  Factores de éxito</vt:lpstr>
      <vt:lpstr>Errores frecuentes en procesos de cambio</vt:lpstr>
      <vt:lpstr>Cambio Organizacional – Aprendizajes</vt:lpstr>
      <vt:lpstr>Diapositiva 14</vt:lpstr>
      <vt:lpstr>Algunas lecturas recomendadas (Xavier Marcet) </vt:lpstr>
    </vt:vector>
  </TitlesOfParts>
  <Company>Windows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Manuela</cp:lastModifiedBy>
  <cp:revision>25</cp:revision>
  <dcterms:created xsi:type="dcterms:W3CDTF">2019-08-31T12:03:52Z</dcterms:created>
  <dcterms:modified xsi:type="dcterms:W3CDTF">2019-09-06T15:46:52Z</dcterms:modified>
</cp:coreProperties>
</file>