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2" r:id="rId1"/>
  </p:sldMasterIdLst>
  <p:notesMasterIdLst>
    <p:notesMasterId r:id="rId24"/>
  </p:notesMasterIdLst>
  <p:sldIdLst>
    <p:sldId id="256" r:id="rId2"/>
    <p:sldId id="257" r:id="rId3"/>
    <p:sldId id="259" r:id="rId4"/>
    <p:sldId id="260" r:id="rId5"/>
    <p:sldId id="261" r:id="rId6"/>
    <p:sldId id="262" r:id="rId7"/>
    <p:sldId id="267" r:id="rId8"/>
    <p:sldId id="266" r:id="rId9"/>
    <p:sldId id="265" r:id="rId10"/>
    <p:sldId id="268" r:id="rId11"/>
    <p:sldId id="264" r:id="rId12"/>
    <p:sldId id="263" r:id="rId13"/>
    <p:sldId id="270" r:id="rId14"/>
    <p:sldId id="278" r:id="rId15"/>
    <p:sldId id="271" r:id="rId16"/>
    <p:sldId id="272" r:id="rId17"/>
    <p:sldId id="276" r:id="rId18"/>
    <p:sldId id="269" r:id="rId19"/>
    <p:sldId id="274" r:id="rId20"/>
    <p:sldId id="275" r:id="rId21"/>
    <p:sldId id="279" r:id="rId22"/>
    <p:sldId id="281" r:id="rId23"/>
  </p:sldIdLst>
  <p:sldSz cx="18288000" cy="10287000"/>
  <p:notesSz cx="6769100" cy="9906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47" d="100"/>
          <a:sy n="47" d="100"/>
        </p:scale>
        <p:origin x="720" y="36"/>
      </p:cViewPr>
      <p:guideLst>
        <p:guide orient="horz" pos="3240"/>
        <p:guide pos="57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82550" y="742950"/>
            <a:ext cx="6604000" cy="3714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6910" y="4705350"/>
            <a:ext cx="5415280" cy="44577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
        <p:cNvGrpSpPr/>
        <p:nvPr/>
      </p:nvGrpSpPr>
      <p:grpSpPr>
        <a:xfrm>
          <a:off x="0" y="0"/>
          <a:ext cx="0" cy="0"/>
          <a:chOff x="0" y="0"/>
          <a:chExt cx="0" cy="0"/>
        </a:xfrm>
      </p:grpSpPr>
      <p:sp>
        <p:nvSpPr>
          <p:cNvPr id="22" name="Google Shape;22;p:notes"/>
          <p:cNvSpPr>
            <a:spLocks noGrp="1" noRot="1" noChangeAspect="1"/>
          </p:cNvSpPr>
          <p:nvPr>
            <p:ph type="sldImg" idx="2"/>
          </p:nvPr>
        </p:nvSpPr>
        <p:spPr>
          <a:xfrm>
            <a:off x="82550" y="742950"/>
            <a:ext cx="6604000" cy="3714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 name="Google Shape;23;p:notes"/>
          <p:cNvSpPr txBox="1">
            <a:spLocks noGrp="1"/>
          </p:cNvSpPr>
          <p:nvPr>
            <p:ph type="body" idx="1"/>
          </p:nvPr>
        </p:nvSpPr>
        <p:spPr>
          <a:xfrm>
            <a:off x="676910" y="4705350"/>
            <a:ext cx="5415280" cy="44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e6d0d0afbf_0_70:notes"/>
          <p:cNvSpPr>
            <a:spLocks noGrp="1" noRot="1" noChangeAspect="1"/>
          </p:cNvSpPr>
          <p:nvPr>
            <p:ph type="sldImg" idx="2"/>
          </p:nvPr>
        </p:nvSpPr>
        <p:spPr>
          <a:xfrm>
            <a:off x="82550" y="742950"/>
            <a:ext cx="6604000" cy="3714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 name="Google Shape;28;ge6d0d0afbf_0_70:notes"/>
          <p:cNvSpPr txBox="1">
            <a:spLocks noGrp="1"/>
          </p:cNvSpPr>
          <p:nvPr>
            <p:ph type="body" idx="1"/>
          </p:nvPr>
        </p:nvSpPr>
        <p:spPr>
          <a:xfrm>
            <a:off x="676910" y="4705350"/>
            <a:ext cx="5415280" cy="44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e6d0d0afbf_0_81:notes"/>
          <p:cNvSpPr>
            <a:spLocks noGrp="1" noRot="1" noChangeAspect="1"/>
          </p:cNvSpPr>
          <p:nvPr>
            <p:ph type="sldImg" idx="2"/>
          </p:nvPr>
        </p:nvSpPr>
        <p:spPr>
          <a:xfrm>
            <a:off x="82550" y="742950"/>
            <a:ext cx="6604000" cy="3714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e6d0d0afbf_0_81:notes"/>
          <p:cNvSpPr txBox="1">
            <a:spLocks noGrp="1"/>
          </p:cNvSpPr>
          <p:nvPr>
            <p:ph type="body" idx="1"/>
          </p:nvPr>
        </p:nvSpPr>
        <p:spPr>
          <a:xfrm>
            <a:off x="676910" y="4705350"/>
            <a:ext cx="5415280" cy="44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82550" y="742950"/>
            <a:ext cx="6604000" cy="3714750"/>
          </a:xfrm>
        </p:spPr>
      </p:sp>
      <p:sp>
        <p:nvSpPr>
          <p:cNvPr id="3" name="Marcador de notas 2"/>
          <p:cNvSpPr>
            <a:spLocks noGrp="1"/>
          </p:cNvSpPr>
          <p:nvPr>
            <p:ph type="body" idx="1"/>
          </p:nvPr>
        </p:nvSpPr>
        <p:spPr/>
        <p:txBody>
          <a:bodyPr/>
          <a:lstStyle/>
          <a:p>
            <a:endParaRPr lang="es-UY" dirty="0"/>
          </a:p>
        </p:txBody>
      </p:sp>
    </p:spTree>
    <p:extLst>
      <p:ext uri="{BB962C8B-B14F-4D97-AF65-F5344CB8AC3E}">
        <p14:creationId xmlns:p14="http://schemas.microsoft.com/office/powerpoint/2010/main" val="3558981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ulo 1" type="title">
  <p:cSld name="TITLE">
    <p:bg>
      <p:bgPr>
        <a:solidFill>
          <a:srgbClr val="1559B0"/>
        </a:solidFill>
        <a:effectLst/>
      </p:bgPr>
    </p:bg>
    <p:spTree>
      <p:nvGrpSpPr>
        <p:cNvPr id="1" name="Shape 8"/>
        <p:cNvGrpSpPr/>
        <p:nvPr/>
      </p:nvGrpSpPr>
      <p:grpSpPr>
        <a:xfrm>
          <a:off x="0" y="0"/>
          <a:ext cx="0" cy="0"/>
          <a:chOff x="0" y="0"/>
          <a:chExt cx="0" cy="0"/>
        </a:xfrm>
      </p:grpSpPr>
      <p:pic>
        <p:nvPicPr>
          <p:cNvPr id="9" name="Google Shape;9;p2"/>
          <p:cNvPicPr preferRelativeResize="0"/>
          <p:nvPr/>
        </p:nvPicPr>
        <p:blipFill>
          <a:blip r:embed="rId2">
            <a:alphaModFix/>
          </a:blip>
          <a:stretch>
            <a:fillRect/>
          </a:stretch>
        </p:blipFill>
        <p:spPr>
          <a:xfrm>
            <a:off x="5462325" y="7856800"/>
            <a:ext cx="7363348" cy="1233200"/>
          </a:xfrm>
          <a:prstGeom prst="rect">
            <a:avLst/>
          </a:prstGeom>
          <a:noFill/>
          <a:ln>
            <a:noFill/>
          </a:ln>
        </p:spPr>
      </p:pic>
      <p:sp>
        <p:nvSpPr>
          <p:cNvPr id="10" name="Google Shape;10;p2"/>
          <p:cNvSpPr txBox="1">
            <a:spLocks noGrp="1"/>
          </p:cNvSpPr>
          <p:nvPr>
            <p:ph type="title"/>
          </p:nvPr>
        </p:nvSpPr>
        <p:spPr>
          <a:xfrm>
            <a:off x="1354350" y="720000"/>
            <a:ext cx="15579300" cy="71367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rgbClr val="FFFFFF"/>
              </a:buClr>
              <a:buSzPts val="5000"/>
              <a:buNone/>
              <a:defRPr sz="5000" b="1">
                <a:solidFill>
                  <a:srgbClr val="FFFFFF"/>
                </a:solidFill>
              </a:defRPr>
            </a:lvl1pPr>
            <a:lvl2pPr lvl="1">
              <a:spcBef>
                <a:spcPts val="0"/>
              </a:spcBef>
              <a:spcAft>
                <a:spcPts val="0"/>
              </a:spcAft>
              <a:buSzPts val="5000"/>
              <a:buNone/>
              <a:defRPr sz="5000"/>
            </a:lvl2pPr>
            <a:lvl3pPr lvl="2">
              <a:spcBef>
                <a:spcPts val="0"/>
              </a:spcBef>
              <a:spcAft>
                <a:spcPts val="0"/>
              </a:spcAft>
              <a:buSzPts val="5000"/>
              <a:buNone/>
              <a:defRPr sz="5000"/>
            </a:lvl3pPr>
            <a:lvl4pPr lvl="3">
              <a:spcBef>
                <a:spcPts val="0"/>
              </a:spcBef>
              <a:spcAft>
                <a:spcPts val="0"/>
              </a:spcAft>
              <a:buSzPts val="5000"/>
              <a:buNone/>
              <a:defRPr sz="5000"/>
            </a:lvl4pPr>
            <a:lvl5pPr lvl="4">
              <a:spcBef>
                <a:spcPts val="0"/>
              </a:spcBef>
              <a:spcAft>
                <a:spcPts val="0"/>
              </a:spcAft>
              <a:buSzPts val="5000"/>
              <a:buNone/>
              <a:defRPr sz="5000"/>
            </a:lvl5pPr>
            <a:lvl6pPr lvl="5">
              <a:spcBef>
                <a:spcPts val="0"/>
              </a:spcBef>
              <a:spcAft>
                <a:spcPts val="0"/>
              </a:spcAft>
              <a:buSzPts val="5000"/>
              <a:buNone/>
              <a:defRPr sz="5000"/>
            </a:lvl6pPr>
            <a:lvl7pPr lvl="6">
              <a:spcBef>
                <a:spcPts val="0"/>
              </a:spcBef>
              <a:spcAft>
                <a:spcPts val="0"/>
              </a:spcAft>
              <a:buSzPts val="5000"/>
              <a:buNone/>
              <a:defRPr sz="5000"/>
            </a:lvl7pPr>
            <a:lvl8pPr lvl="7">
              <a:spcBef>
                <a:spcPts val="0"/>
              </a:spcBef>
              <a:spcAft>
                <a:spcPts val="0"/>
              </a:spcAft>
              <a:buSzPts val="5000"/>
              <a:buNone/>
              <a:defRPr sz="5000"/>
            </a:lvl8pPr>
            <a:lvl9pPr lvl="8">
              <a:spcBef>
                <a:spcPts val="0"/>
              </a:spcBef>
              <a:spcAft>
                <a:spcPts val="0"/>
              </a:spcAft>
              <a:buSzPts val="5000"/>
              <a:buNone/>
              <a:defRPr sz="5000"/>
            </a:lvl9pPr>
          </a:lstStyle>
          <a:p>
            <a:r>
              <a:rPr lang="es-ES"/>
              <a:t>Haga clic para modificar el estilo de título del patrón</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ulo 2">
  <p:cSld name="CUSTOM">
    <p:bg>
      <p:bgPr>
        <a:solidFill>
          <a:srgbClr val="1559B0"/>
        </a:solidFill>
        <a:effectLst/>
      </p:bgPr>
    </p:bg>
    <p:spTree>
      <p:nvGrpSpPr>
        <p:cNvPr id="1" name="Shape 11"/>
        <p:cNvGrpSpPr/>
        <p:nvPr/>
      </p:nvGrpSpPr>
      <p:grpSpPr>
        <a:xfrm>
          <a:off x="0" y="0"/>
          <a:ext cx="0" cy="0"/>
          <a:chOff x="0" y="0"/>
          <a:chExt cx="0" cy="0"/>
        </a:xfrm>
      </p:grpSpPr>
      <p:pic>
        <p:nvPicPr>
          <p:cNvPr id="12" name="Google Shape;12;p3"/>
          <p:cNvPicPr preferRelativeResize="0"/>
          <p:nvPr/>
        </p:nvPicPr>
        <p:blipFill>
          <a:blip r:embed="rId2">
            <a:alphaModFix/>
          </a:blip>
          <a:stretch>
            <a:fillRect/>
          </a:stretch>
        </p:blipFill>
        <p:spPr>
          <a:xfrm>
            <a:off x="2124825" y="3240700"/>
            <a:ext cx="4055640" cy="3805600"/>
          </a:xfrm>
          <a:prstGeom prst="rect">
            <a:avLst/>
          </a:prstGeom>
          <a:noFill/>
          <a:ln>
            <a:noFill/>
          </a:ln>
        </p:spPr>
      </p:pic>
      <p:sp>
        <p:nvSpPr>
          <p:cNvPr id="13" name="Google Shape;13;p3"/>
          <p:cNvSpPr txBox="1">
            <a:spLocks noGrp="1"/>
          </p:cNvSpPr>
          <p:nvPr>
            <p:ph type="title"/>
          </p:nvPr>
        </p:nvSpPr>
        <p:spPr>
          <a:xfrm>
            <a:off x="7249568" y="3293075"/>
            <a:ext cx="8913600" cy="36660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1"/>
              </a:buClr>
              <a:buSzPts val="5000"/>
              <a:buNone/>
              <a:defRPr sz="50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s-ES"/>
              <a:t>Haga clic para modificar el estilo de título del patrón</a:t>
            </a:r>
            <a:endParaRPr/>
          </a:p>
        </p:txBody>
      </p:sp>
      <p:cxnSp>
        <p:nvCxnSpPr>
          <p:cNvPr id="14" name="Google Shape;14;p3"/>
          <p:cNvCxnSpPr/>
          <p:nvPr/>
        </p:nvCxnSpPr>
        <p:spPr>
          <a:xfrm>
            <a:off x="6588022" y="3327981"/>
            <a:ext cx="0" cy="3578700"/>
          </a:xfrm>
          <a:prstGeom prst="straightConnector1">
            <a:avLst/>
          </a:prstGeom>
          <a:noFill/>
          <a:ln w="28575" cap="flat" cmpd="sng">
            <a:solidFill>
              <a:srgbClr val="FFFFFF"/>
            </a:solidFill>
            <a:prstDash val="dot"/>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Limpio">
  <p:cSld name="CUSTOM_1">
    <p:spTree>
      <p:nvGrpSpPr>
        <p:cNvPr id="1" name="Shape 15"/>
        <p:cNvGrpSpPr/>
        <p:nvPr/>
      </p:nvGrpSpPr>
      <p:grpSpPr>
        <a:xfrm>
          <a:off x="0" y="0"/>
          <a:ext cx="0" cy="0"/>
          <a:chOff x="0" y="0"/>
          <a:chExt cx="0" cy="0"/>
        </a:xfrm>
      </p:grpSpPr>
      <p:sp>
        <p:nvSpPr>
          <p:cNvPr id="16" name="Google Shape;16;p4"/>
          <p:cNvSpPr txBox="1">
            <a:spLocks noGrp="1"/>
          </p:cNvSpPr>
          <p:nvPr>
            <p:ph type="sldNum" idx="12"/>
          </p:nvPr>
        </p:nvSpPr>
        <p:spPr>
          <a:xfrm>
            <a:off x="17190600" y="9734451"/>
            <a:ext cx="1097400" cy="552600"/>
          </a:xfrm>
          <a:prstGeom prst="rect">
            <a:avLst/>
          </a:prstGeom>
        </p:spPr>
        <p:txBody>
          <a:bodyPr spcFirstLastPara="1" wrap="square" lIns="0" tIns="0" rIns="18000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idos">
  <p:cSld name="CUSTOM_2">
    <p:spTree>
      <p:nvGrpSpPr>
        <p:cNvPr id="1" name="Shape 17"/>
        <p:cNvGrpSpPr/>
        <p:nvPr/>
      </p:nvGrpSpPr>
      <p:grpSpPr>
        <a:xfrm>
          <a:off x="0" y="0"/>
          <a:ext cx="0" cy="0"/>
          <a:chOff x="0" y="0"/>
          <a:chExt cx="0" cy="0"/>
        </a:xfrm>
      </p:grpSpPr>
      <p:sp>
        <p:nvSpPr>
          <p:cNvPr id="18" name="Google Shape;18;p5"/>
          <p:cNvSpPr txBox="1">
            <a:spLocks noGrp="1"/>
          </p:cNvSpPr>
          <p:nvPr>
            <p:ph type="sldNum" idx="12"/>
          </p:nvPr>
        </p:nvSpPr>
        <p:spPr>
          <a:xfrm>
            <a:off x="17190600" y="9734451"/>
            <a:ext cx="1097400" cy="552600"/>
          </a:xfrm>
          <a:prstGeom prst="rect">
            <a:avLst/>
          </a:prstGeom>
        </p:spPr>
        <p:txBody>
          <a:bodyPr spcFirstLastPara="1" wrap="square" lIns="0" tIns="0" rIns="18000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
        <p:nvSpPr>
          <p:cNvPr id="19" name="Google Shape;19;p5"/>
          <p:cNvSpPr txBox="1">
            <a:spLocks noGrp="1"/>
          </p:cNvSpPr>
          <p:nvPr>
            <p:ph type="subTitle" idx="1"/>
          </p:nvPr>
        </p:nvSpPr>
        <p:spPr>
          <a:xfrm>
            <a:off x="720000" y="720000"/>
            <a:ext cx="16848000" cy="847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rgbClr val="1559B0"/>
              </a:buClr>
              <a:buSzPts val="3900"/>
              <a:buNone/>
              <a:defRPr sz="3900">
                <a:solidFill>
                  <a:srgbClr val="1559B0"/>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s-ES"/>
              <a:t>Haga clic para modificar el estilo de subtítulo del patrón</a:t>
            </a:r>
            <a:endParaRPr/>
          </a:p>
        </p:txBody>
      </p:sp>
      <p:sp>
        <p:nvSpPr>
          <p:cNvPr id="20" name="Google Shape;20;p5"/>
          <p:cNvSpPr txBox="1">
            <a:spLocks noGrp="1"/>
          </p:cNvSpPr>
          <p:nvPr>
            <p:ph type="body" idx="2"/>
          </p:nvPr>
        </p:nvSpPr>
        <p:spPr>
          <a:xfrm>
            <a:off x="720000" y="1843325"/>
            <a:ext cx="16848000" cy="71208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rgbClr val="1559B0"/>
              </a:buClr>
              <a:buSzPts val="1800"/>
              <a:buChar char="●"/>
              <a:defRPr sz="1800">
                <a:solidFill>
                  <a:srgbClr val="1559B0"/>
                </a:solidFill>
              </a:defRPr>
            </a:lvl1pPr>
            <a:lvl2pPr marL="914400" lvl="1" indent="-342900" rtl="0">
              <a:lnSpc>
                <a:spcPct val="115000"/>
              </a:lnSpc>
              <a:spcBef>
                <a:spcPts val="0"/>
              </a:spcBef>
              <a:spcAft>
                <a:spcPts val="0"/>
              </a:spcAft>
              <a:buClr>
                <a:srgbClr val="1559B0"/>
              </a:buClr>
              <a:buSzPts val="1800"/>
              <a:buChar char="○"/>
              <a:defRPr sz="1800">
                <a:solidFill>
                  <a:srgbClr val="1559B0"/>
                </a:solidFill>
              </a:defRPr>
            </a:lvl2pPr>
            <a:lvl3pPr marL="1371600" lvl="2" indent="-342900" rtl="0">
              <a:lnSpc>
                <a:spcPct val="115000"/>
              </a:lnSpc>
              <a:spcBef>
                <a:spcPts val="0"/>
              </a:spcBef>
              <a:spcAft>
                <a:spcPts val="0"/>
              </a:spcAft>
              <a:buClr>
                <a:srgbClr val="1559B0"/>
              </a:buClr>
              <a:buSzPts val="1800"/>
              <a:buChar char="■"/>
              <a:defRPr sz="1800">
                <a:solidFill>
                  <a:srgbClr val="1559B0"/>
                </a:solidFill>
              </a:defRPr>
            </a:lvl3pPr>
            <a:lvl4pPr marL="1828800" lvl="3" indent="-342900" rtl="0">
              <a:lnSpc>
                <a:spcPct val="115000"/>
              </a:lnSpc>
              <a:spcBef>
                <a:spcPts val="0"/>
              </a:spcBef>
              <a:spcAft>
                <a:spcPts val="0"/>
              </a:spcAft>
              <a:buClr>
                <a:srgbClr val="1559B0"/>
              </a:buClr>
              <a:buSzPts val="1800"/>
              <a:buChar char="●"/>
              <a:defRPr sz="1800">
                <a:solidFill>
                  <a:srgbClr val="1559B0"/>
                </a:solidFill>
              </a:defRPr>
            </a:lvl4pPr>
            <a:lvl5pPr marL="2286000" lvl="4" indent="-342900" rtl="0">
              <a:lnSpc>
                <a:spcPct val="115000"/>
              </a:lnSpc>
              <a:spcBef>
                <a:spcPts val="0"/>
              </a:spcBef>
              <a:spcAft>
                <a:spcPts val="0"/>
              </a:spcAft>
              <a:buClr>
                <a:srgbClr val="1559B0"/>
              </a:buClr>
              <a:buSzPts val="1800"/>
              <a:buChar char="○"/>
              <a:defRPr sz="1800">
                <a:solidFill>
                  <a:srgbClr val="1559B0"/>
                </a:solidFill>
              </a:defRPr>
            </a:lvl5pPr>
            <a:lvl6pPr marL="2743200" lvl="5" indent="-342900" rtl="0">
              <a:lnSpc>
                <a:spcPct val="115000"/>
              </a:lnSpc>
              <a:spcBef>
                <a:spcPts val="0"/>
              </a:spcBef>
              <a:spcAft>
                <a:spcPts val="0"/>
              </a:spcAft>
              <a:buClr>
                <a:srgbClr val="1559B0"/>
              </a:buClr>
              <a:buSzPts val="1800"/>
              <a:buChar char="■"/>
              <a:defRPr sz="1800">
                <a:solidFill>
                  <a:srgbClr val="1559B0"/>
                </a:solidFill>
              </a:defRPr>
            </a:lvl6pPr>
            <a:lvl7pPr marL="3200400" lvl="6" indent="-342900" rtl="0">
              <a:lnSpc>
                <a:spcPct val="115000"/>
              </a:lnSpc>
              <a:spcBef>
                <a:spcPts val="0"/>
              </a:spcBef>
              <a:spcAft>
                <a:spcPts val="0"/>
              </a:spcAft>
              <a:buClr>
                <a:srgbClr val="1559B0"/>
              </a:buClr>
              <a:buSzPts val="1800"/>
              <a:buChar char="●"/>
              <a:defRPr sz="1800">
                <a:solidFill>
                  <a:srgbClr val="1559B0"/>
                </a:solidFill>
              </a:defRPr>
            </a:lvl7pPr>
            <a:lvl8pPr marL="3657600" lvl="7" indent="-342900" rtl="0">
              <a:lnSpc>
                <a:spcPct val="115000"/>
              </a:lnSpc>
              <a:spcBef>
                <a:spcPts val="0"/>
              </a:spcBef>
              <a:spcAft>
                <a:spcPts val="0"/>
              </a:spcAft>
              <a:buClr>
                <a:srgbClr val="1559B0"/>
              </a:buClr>
              <a:buSzPts val="1800"/>
              <a:buChar char="○"/>
              <a:defRPr sz="1800">
                <a:solidFill>
                  <a:srgbClr val="1559B0"/>
                </a:solidFill>
              </a:defRPr>
            </a:lvl8pPr>
            <a:lvl9pPr marL="4114800" lvl="8" indent="-342900" rtl="0">
              <a:lnSpc>
                <a:spcPct val="115000"/>
              </a:lnSpc>
              <a:spcBef>
                <a:spcPts val="0"/>
              </a:spcBef>
              <a:spcAft>
                <a:spcPts val="0"/>
              </a:spcAft>
              <a:buClr>
                <a:srgbClr val="1559B0"/>
              </a:buClr>
              <a:buSzPts val="1800"/>
              <a:buChar char="■"/>
              <a:defRPr sz="1800">
                <a:solidFill>
                  <a:srgbClr val="1559B0"/>
                </a:solidFill>
              </a:defRPr>
            </a:lvl9pPr>
          </a:lstStyle>
          <a:p>
            <a:pPr lvl="0"/>
            <a:r>
              <a:rPr lang="es-ES"/>
              <a:t>Haga clic para modificar los estilos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9734450"/>
            <a:ext cx="18288000" cy="552600"/>
          </a:xfrm>
          <a:prstGeom prst="rect">
            <a:avLst/>
          </a:prstGeom>
          <a:solidFill>
            <a:srgbClr val="1559B0"/>
          </a:solidFill>
          <a:ln>
            <a:noFill/>
          </a:ln>
        </p:spPr>
        <p:txBody>
          <a:bodyPr spcFirstLastPara="1" wrap="square" lIns="182850" tIns="182850" rIns="182850" bIns="182850" anchor="ctr" anchorCtr="0">
            <a:noAutofit/>
          </a:bodyPr>
          <a:lstStyle/>
          <a:p>
            <a:pPr marL="0" lvl="0" indent="0" algn="l" rtl="0">
              <a:spcBef>
                <a:spcPts val="0"/>
              </a:spcBef>
              <a:spcAft>
                <a:spcPts val="0"/>
              </a:spcAft>
              <a:buNone/>
            </a:pPr>
            <a:endParaRPr/>
          </a:p>
        </p:txBody>
      </p:sp>
      <p:sp>
        <p:nvSpPr>
          <p:cNvPr id="7" name="Google Shape;7;p1"/>
          <p:cNvSpPr txBox="1">
            <a:spLocks noGrp="1"/>
          </p:cNvSpPr>
          <p:nvPr>
            <p:ph type="sldNum" idx="12"/>
          </p:nvPr>
        </p:nvSpPr>
        <p:spPr>
          <a:xfrm>
            <a:off x="17190600" y="9734451"/>
            <a:ext cx="1097400" cy="552600"/>
          </a:xfrm>
          <a:prstGeom prst="rect">
            <a:avLst/>
          </a:prstGeom>
          <a:noFill/>
          <a:ln>
            <a:noFill/>
          </a:ln>
        </p:spPr>
        <p:txBody>
          <a:bodyPr spcFirstLastPara="1" wrap="square" lIns="0" tIns="0" rIns="180000" bIns="0" anchor="ctr" anchorCtr="0">
            <a:noAutofit/>
          </a:bodyPr>
          <a:lstStyle>
            <a:lvl1pPr lvl="0" algn="r">
              <a:buNone/>
              <a:defRPr sz="2400" b="1">
                <a:solidFill>
                  <a:schemeClr val="lt1"/>
                </a:solidFill>
              </a:defRPr>
            </a:lvl1pPr>
            <a:lvl2pPr lvl="1" algn="r">
              <a:buNone/>
              <a:defRPr sz="2400" b="1">
                <a:solidFill>
                  <a:schemeClr val="lt1"/>
                </a:solidFill>
              </a:defRPr>
            </a:lvl2pPr>
            <a:lvl3pPr lvl="2" algn="r">
              <a:buNone/>
              <a:defRPr sz="2400" b="1">
                <a:solidFill>
                  <a:schemeClr val="lt1"/>
                </a:solidFill>
              </a:defRPr>
            </a:lvl3pPr>
            <a:lvl4pPr lvl="3" algn="r">
              <a:buNone/>
              <a:defRPr sz="2400" b="1">
                <a:solidFill>
                  <a:schemeClr val="lt1"/>
                </a:solidFill>
              </a:defRPr>
            </a:lvl4pPr>
            <a:lvl5pPr lvl="4" algn="r">
              <a:buNone/>
              <a:defRPr sz="2400" b="1">
                <a:solidFill>
                  <a:schemeClr val="lt1"/>
                </a:solidFill>
              </a:defRPr>
            </a:lvl5pPr>
            <a:lvl6pPr lvl="5" algn="r">
              <a:buNone/>
              <a:defRPr sz="2400" b="1">
                <a:solidFill>
                  <a:schemeClr val="lt1"/>
                </a:solidFill>
              </a:defRPr>
            </a:lvl6pPr>
            <a:lvl7pPr lvl="6" algn="r">
              <a:buNone/>
              <a:defRPr sz="2400" b="1">
                <a:solidFill>
                  <a:schemeClr val="lt1"/>
                </a:solidFill>
              </a:defRPr>
            </a:lvl7pPr>
            <a:lvl8pPr lvl="7" algn="r">
              <a:buNone/>
              <a:defRPr sz="2400" b="1">
                <a:solidFill>
                  <a:schemeClr val="lt1"/>
                </a:solidFill>
              </a:defRPr>
            </a:lvl8pPr>
            <a:lvl9pPr lvl="8" algn="r">
              <a:buNone/>
              <a:defRPr sz="2400" b="1">
                <a:solidFill>
                  <a:schemeClr val="lt1"/>
                </a:solidFill>
              </a:defRPr>
            </a:lvl9pPr>
          </a:lstStyle>
          <a:p>
            <a:pPr marL="0" lvl="0" indent="0" algn="r" rtl="0">
              <a:spcBef>
                <a:spcPts val="0"/>
              </a:spcBef>
              <a:spcAft>
                <a:spcPts val="0"/>
              </a:spcAft>
              <a:buNone/>
            </a:pPr>
            <a:fld id="{00000000-1234-1234-1234-123412341234}" type="slidenum">
              <a:rPr lang="es-419"/>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454">
          <p15:clr>
            <a:srgbClr val="EA4335"/>
          </p15:clr>
        </p15:guide>
        <p15:guide id="2" orient="horz" pos="454">
          <p15:clr>
            <a:srgbClr val="EA4335"/>
          </p15:clr>
        </p15:guide>
        <p15:guide id="3" pos="11066">
          <p15:clr>
            <a:srgbClr val="EA4335"/>
          </p15:clr>
        </p15:guide>
        <p15:guide id="4" orient="horz" pos="5726">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
        <p:cNvGrpSpPr/>
        <p:nvPr/>
      </p:nvGrpSpPr>
      <p:grpSpPr>
        <a:xfrm>
          <a:off x="0" y="0"/>
          <a:ext cx="0" cy="0"/>
          <a:chOff x="0" y="0"/>
          <a:chExt cx="0" cy="0"/>
        </a:xfrm>
      </p:grpSpPr>
      <p:sp>
        <p:nvSpPr>
          <p:cNvPr id="25" name="Google Shape;25;p6"/>
          <p:cNvSpPr txBox="1">
            <a:spLocks noGrp="1"/>
          </p:cNvSpPr>
          <p:nvPr>
            <p:ph type="title"/>
          </p:nvPr>
        </p:nvSpPr>
        <p:spPr>
          <a:xfrm>
            <a:off x="1354350" y="720000"/>
            <a:ext cx="15579300" cy="7136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419" dirty="0"/>
              <a:t>Todo lo que usted quería saber sobre los SERVICIOS TERCERIZADOS,</a:t>
            </a:r>
            <a:br>
              <a:rPr lang="es-419" dirty="0"/>
            </a:br>
            <a:r>
              <a:rPr lang="es-419" dirty="0"/>
              <a:t>pero no se animaba a preguntar.</a:t>
            </a:r>
            <a:br>
              <a:rPr lang="es-419" dirty="0"/>
            </a:br>
            <a:endParaRP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756E28A9-1C6B-D196-4D60-FDEC5C79F23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10</a:t>
            </a:fld>
            <a:endParaRPr lang="es-419"/>
          </a:p>
        </p:txBody>
      </p:sp>
      <p:sp>
        <p:nvSpPr>
          <p:cNvPr id="3" name="Subtítulo 2">
            <a:extLst>
              <a:ext uri="{FF2B5EF4-FFF2-40B4-BE49-F238E27FC236}">
                <a16:creationId xmlns:a16="http://schemas.microsoft.com/office/drawing/2014/main" id="{9649AD71-A660-CDC6-5F06-095542140256}"/>
              </a:ext>
            </a:extLst>
          </p:cNvPr>
          <p:cNvSpPr>
            <a:spLocks noGrp="1"/>
          </p:cNvSpPr>
          <p:nvPr>
            <p:ph type="subTitle" idx="1"/>
          </p:nvPr>
        </p:nvSpPr>
        <p:spPr/>
        <p:txBody>
          <a:bodyPr/>
          <a:lstStyle/>
          <a:p>
            <a:pPr algn="ctr"/>
            <a:endParaRPr lang="es-UY" dirty="0"/>
          </a:p>
        </p:txBody>
      </p:sp>
      <p:sp>
        <p:nvSpPr>
          <p:cNvPr id="4" name="Marcador de texto 3">
            <a:extLst>
              <a:ext uri="{FF2B5EF4-FFF2-40B4-BE49-F238E27FC236}">
                <a16:creationId xmlns:a16="http://schemas.microsoft.com/office/drawing/2014/main" id="{E62F6BD6-F814-E055-D548-86573C27BA14}"/>
              </a:ext>
            </a:extLst>
          </p:cNvPr>
          <p:cNvSpPr>
            <a:spLocks noGrp="1"/>
          </p:cNvSpPr>
          <p:nvPr>
            <p:ph type="body" idx="2"/>
          </p:nvPr>
        </p:nvSpPr>
        <p:spPr/>
        <p:txBody>
          <a:bodyPr/>
          <a:lstStyle/>
          <a:p>
            <a:r>
              <a:rPr lang="es-UY" sz="3600" kern="100" dirty="0">
                <a:effectLst/>
                <a:latin typeface="Arial" panose="020B0604020202020204" pitchFamily="34" charset="0"/>
                <a:ea typeface="NSimSun" panose="02010609030101010101" pitchFamily="49" charset="-122"/>
                <a:cs typeface="Arial" panose="020B0604020202020204" pitchFamily="34" charset="0"/>
              </a:rPr>
              <a:t>Una sugerencia que nos puede ayudar en los casos de subcontrataciones es solicitar a la empresa contratante del personal subcontratado una constancia o certificado contable que manifieste expresamente que se han realizado los controles pertinentes por la misma, para liberarnos de ulteriores responsabilidades en reclamos judiciales, yo lo aplico en la contratación de vehículos con chofer que por cuestiones inherentes a las condiciones del sector, suelen realizarse de esa manera para que las ecuaciones cierren desde el punto de vista económico.</a:t>
            </a:r>
          </a:p>
          <a:p>
            <a:endParaRPr lang="es-UY" dirty="0"/>
          </a:p>
        </p:txBody>
      </p:sp>
    </p:spTree>
    <p:extLst>
      <p:ext uri="{BB962C8B-B14F-4D97-AF65-F5344CB8AC3E}">
        <p14:creationId xmlns:p14="http://schemas.microsoft.com/office/powerpoint/2010/main" val="1259338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1C1D71EA-F759-A4BE-B2C0-DC178257391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11</a:t>
            </a:fld>
            <a:endParaRPr lang="es-419"/>
          </a:p>
        </p:txBody>
      </p:sp>
      <p:sp>
        <p:nvSpPr>
          <p:cNvPr id="3" name="Subtítulo 2">
            <a:extLst>
              <a:ext uri="{FF2B5EF4-FFF2-40B4-BE49-F238E27FC236}">
                <a16:creationId xmlns:a16="http://schemas.microsoft.com/office/drawing/2014/main" id="{51226285-0D72-8352-289D-78D51A5B088A}"/>
              </a:ext>
            </a:extLst>
          </p:cNvPr>
          <p:cNvSpPr>
            <a:spLocks noGrp="1"/>
          </p:cNvSpPr>
          <p:nvPr>
            <p:ph type="subTitle" idx="1"/>
          </p:nvPr>
        </p:nvSpPr>
        <p:spPr/>
        <p:txBody>
          <a:bodyPr/>
          <a:lstStyle/>
          <a:p>
            <a:r>
              <a:rPr lang="es-UY" b="1" dirty="0"/>
              <a:t>¿Qué pasa con las Contrataciones de las Comisiones de Obras?</a:t>
            </a:r>
          </a:p>
        </p:txBody>
      </p:sp>
      <p:sp>
        <p:nvSpPr>
          <p:cNvPr id="4" name="Marcador de texto 3">
            <a:extLst>
              <a:ext uri="{FF2B5EF4-FFF2-40B4-BE49-F238E27FC236}">
                <a16:creationId xmlns:a16="http://schemas.microsoft.com/office/drawing/2014/main" id="{D8DE802B-8E57-380E-2E37-8F68FCEEEBD4}"/>
              </a:ext>
            </a:extLst>
          </p:cNvPr>
          <p:cNvSpPr>
            <a:spLocks noGrp="1"/>
          </p:cNvSpPr>
          <p:nvPr>
            <p:ph type="body" idx="2"/>
          </p:nvPr>
        </p:nvSpPr>
        <p:spPr/>
        <p:txBody>
          <a:bodyPr/>
          <a:lstStyle/>
          <a:p>
            <a:pPr algn="just"/>
            <a:r>
              <a:rPr lang="es-UY" kern="150" dirty="0">
                <a:effectLst/>
                <a:latin typeface="+mn-lt"/>
                <a:ea typeface="Arial Unicode MS"/>
                <a:cs typeface="Mangal" panose="02040503050203030202" pitchFamily="18" charset="0"/>
              </a:rPr>
              <a:t>Se me consultó en una oportunidad, si las contrataciones que se realicen en  el </a:t>
            </a:r>
            <a:r>
              <a:rPr lang="es-UY" kern="150" dirty="0">
                <a:latin typeface="+mn-lt"/>
                <a:ea typeface="Arial Unicode MS"/>
                <a:cs typeface="Mangal" panose="02040503050203030202" pitchFamily="18" charset="0"/>
              </a:rPr>
              <a:t>marco del Proyecto del Plan de Inversiones de A.S.S.E</a:t>
            </a:r>
            <a:r>
              <a:rPr lang="es-UY" kern="150" dirty="0">
                <a:effectLst/>
                <a:latin typeface="+mn-lt"/>
                <a:ea typeface="Arial Unicode MS"/>
                <a:cs typeface="Mangal" panose="02040503050203030202" pitchFamily="18" charset="0"/>
              </a:rPr>
              <a:t> se encuentran comprendidas en el concepto de Tercerizaciones,  pues en el  Proyecto se establecía una obligación de control al amparo de la ley que estamos analizando. </a:t>
            </a:r>
          </a:p>
          <a:p>
            <a:pPr algn="just"/>
            <a:endParaRPr lang="es-UY" kern="150" dirty="0">
              <a:effectLst/>
              <a:latin typeface="+mn-lt"/>
              <a:ea typeface="Arial Unicode MS"/>
              <a:cs typeface="Mangal" panose="02040503050203030202" pitchFamily="18" charset="0"/>
            </a:endParaRPr>
          </a:p>
          <a:p>
            <a:pPr algn="just"/>
            <a:r>
              <a:rPr lang="es-UY" kern="150" dirty="0">
                <a:effectLst/>
                <a:latin typeface="+mn-lt"/>
                <a:ea typeface="Arial Unicode MS"/>
                <a:cs typeface="Mangal" panose="02040503050203030202" pitchFamily="18" charset="0"/>
              </a:rPr>
              <a:t>A mi juicio, la regulación legal no sería aplicable a los casos de tercerización de las Obras que se contraten por las Comisiones Honorarias.</a:t>
            </a:r>
          </a:p>
          <a:p>
            <a:pPr algn="just"/>
            <a:r>
              <a:rPr lang="es-UY" kern="150" dirty="0">
                <a:latin typeface="+mn-lt"/>
                <a:ea typeface="Arial Unicode MS"/>
                <a:cs typeface="Mangal" panose="02040503050203030202" pitchFamily="18" charset="0"/>
              </a:rPr>
              <a:t>Siguiendo con lo que decíamos, debemos analizar si las actividades  “...</a:t>
            </a:r>
            <a:r>
              <a:rPr lang="es-UY" b="1" kern="150" dirty="0">
                <a:latin typeface="+mn-lt"/>
                <a:ea typeface="Arial Unicode MS"/>
                <a:cs typeface="Mangal" panose="02040503050203030202" pitchFamily="18" charset="0"/>
              </a:rPr>
              <a:t>están integradas en la organización de la empresa principal...”</a:t>
            </a:r>
            <a:r>
              <a:rPr lang="es-UY" kern="150" dirty="0">
                <a:latin typeface="+mn-lt"/>
                <a:ea typeface="Arial Unicode MS"/>
                <a:cs typeface="Mangal" panose="02040503050203030202" pitchFamily="18" charset="0"/>
              </a:rPr>
              <a:t>, entendiéndose por obras o servicios integrados aquellas situaciones que no forman parte de la actividad común de la empresa principal, pero que integran plenamente la actividad de la organización.</a:t>
            </a:r>
          </a:p>
          <a:p>
            <a:pPr algn="just"/>
            <a:r>
              <a:rPr lang="es-UY" kern="150" dirty="0">
                <a:latin typeface="+mn-lt"/>
                <a:ea typeface="Arial Unicode MS"/>
                <a:cs typeface="Mangal" panose="02040503050203030202" pitchFamily="18" charset="0"/>
              </a:rPr>
              <a:t>Segundo, </a:t>
            </a:r>
            <a:r>
              <a:rPr lang="es-UY" b="1" kern="150" dirty="0">
                <a:latin typeface="+mn-lt"/>
                <a:ea typeface="Arial Unicode MS"/>
                <a:cs typeface="Mangal" panose="02040503050203030202" pitchFamily="18" charset="0"/>
              </a:rPr>
              <a:t>“formar parte de la actividad normal o propia”,</a:t>
            </a:r>
            <a:r>
              <a:rPr lang="es-UY" kern="150" dirty="0">
                <a:latin typeface="+mn-lt"/>
                <a:ea typeface="Arial Unicode MS"/>
                <a:cs typeface="Mangal" panose="02040503050203030202" pitchFamily="18" charset="0"/>
              </a:rPr>
              <a:t> tomando como actividad normal aquellas que revisten carácter de </a:t>
            </a:r>
            <a:r>
              <a:rPr lang="es-UY" b="1" kern="150" dirty="0">
                <a:latin typeface="+mn-lt"/>
                <a:ea typeface="Arial Unicode MS"/>
                <a:cs typeface="Mangal" panose="02040503050203030202" pitchFamily="18" charset="0"/>
              </a:rPr>
              <a:t>regularidad y permanencia en el tiempo</a:t>
            </a:r>
            <a:r>
              <a:rPr lang="es-UY" kern="150" dirty="0">
                <a:latin typeface="+mn-lt"/>
                <a:ea typeface="Arial Unicode MS"/>
                <a:cs typeface="Mangal" panose="02040503050203030202" pitchFamily="18" charset="0"/>
              </a:rPr>
              <a:t>, de manera que toda actividad que adquiera regularidad se vuelve una actividad normal. </a:t>
            </a:r>
            <a:r>
              <a:rPr lang="es-UY" dirty="0">
                <a:latin typeface="+mn-lt"/>
                <a:ea typeface="Arial Unicode MS"/>
                <a:cs typeface="Mangal" panose="02040503050203030202" pitchFamily="18" charset="0"/>
              </a:rPr>
              <a:t>Por otro lado, será propia aquella actividad que además de ser regular forme parte del objetivo específico de la empresa</a:t>
            </a:r>
          </a:p>
          <a:p>
            <a:endParaRPr lang="es-UY" dirty="0">
              <a:latin typeface="+mn-lt"/>
              <a:cs typeface="Mangal" panose="02040503050203030202" pitchFamily="18" charset="0"/>
            </a:endParaRPr>
          </a:p>
          <a:p>
            <a:pPr algn="just"/>
            <a:r>
              <a:rPr lang="es-UY" kern="150" dirty="0">
                <a:latin typeface="+mn-lt"/>
                <a:ea typeface="Arial Unicode MS"/>
                <a:cs typeface="Mangal" panose="02040503050203030202" pitchFamily="18" charset="0"/>
              </a:rPr>
              <a:t>La actividad a desplegar por el subcontratista, no formará parte de la actividad normal o propia, ni de ASSE, ni de la Comisión Honoraria, ya sea que se entienda uno u otro como empresa principal , ni estarán integradas en la organización de ASSE ni de las Comisiones Honorarias en carácter habitual y permanente.</a:t>
            </a:r>
          </a:p>
          <a:p>
            <a:pPr marL="114300" indent="0" algn="just">
              <a:buNone/>
            </a:pPr>
            <a:r>
              <a:rPr lang="es-UY" kern="150" dirty="0">
                <a:effectLst/>
                <a:latin typeface="+mn-lt"/>
                <a:ea typeface="Arial Unicode MS"/>
                <a:cs typeface="Mangal" panose="02040503050203030202" pitchFamily="18" charset="0"/>
              </a:rPr>
              <a:t> </a:t>
            </a:r>
          </a:p>
          <a:p>
            <a:pPr algn="just"/>
            <a:r>
              <a:rPr lang="es-UY" kern="150" dirty="0">
                <a:effectLst/>
                <a:latin typeface="+mn-lt"/>
                <a:ea typeface="Arial Unicode MS"/>
                <a:cs typeface="Mangal" panose="02040503050203030202" pitchFamily="18" charset="0"/>
              </a:rPr>
              <a:t> </a:t>
            </a:r>
            <a:r>
              <a:rPr lang="es-ES_tradnl" kern="50" dirty="0">
                <a:latin typeface="+mn-lt"/>
                <a:ea typeface="Arial Unicode MS"/>
                <a:cs typeface="Times New Roman" panose="02020603050405020304" pitchFamily="18" charset="0"/>
              </a:rPr>
              <a:t>L</a:t>
            </a:r>
            <a:r>
              <a:rPr lang="es-ES_tradnl" kern="50" dirty="0">
                <a:effectLst/>
                <a:latin typeface="+mn-lt"/>
                <a:ea typeface="Arial Unicode MS"/>
                <a:cs typeface="Times New Roman" panose="02020603050405020304" pitchFamily="18" charset="0"/>
              </a:rPr>
              <a:t>os autores; J. Rosenbaum y A. Castello, establecen que: “A nuestro juicio, constituye un error pensar que cualquier forma de descentralización productiva se traduce automáticamente en una modalidad de intermediación, suministro de mano de obra, subcontratación laboral. Externalización, no es sinónimo de intermediación o subcontratación”;  “…</a:t>
            </a:r>
            <a:r>
              <a:rPr lang="es-ES_tradnl" b="1" kern="50" dirty="0">
                <a:effectLst/>
                <a:latin typeface="+mn-lt"/>
                <a:ea typeface="Arial Unicode MS"/>
                <a:cs typeface="Times New Roman" panose="02020603050405020304" pitchFamily="18" charset="0"/>
              </a:rPr>
              <a:t>no toda forma de externalización quedará atrapada automáticamente en el ámbito de aplicación de las Leyes </a:t>
            </a:r>
            <a:r>
              <a:rPr lang="es-ES_tradnl" b="1" kern="50" dirty="0" err="1">
                <a:effectLst/>
                <a:latin typeface="+mn-lt"/>
                <a:ea typeface="Arial Unicode MS"/>
                <a:cs typeface="Times New Roman" panose="02020603050405020304" pitchFamily="18" charset="0"/>
              </a:rPr>
              <a:t>Nº</a:t>
            </a:r>
            <a:r>
              <a:rPr lang="es-ES_tradnl" b="1" kern="50" dirty="0">
                <a:effectLst/>
                <a:latin typeface="+mn-lt"/>
                <a:ea typeface="Arial Unicode MS"/>
                <a:cs typeface="Times New Roman" panose="02020603050405020304" pitchFamily="18" charset="0"/>
              </a:rPr>
              <a:t> 18.099 y 18.251” </a:t>
            </a:r>
            <a:r>
              <a:rPr lang="es-ES_tradnl" kern="50" dirty="0">
                <a:effectLst/>
                <a:latin typeface="+mn-lt"/>
                <a:ea typeface="Arial Unicode MS"/>
                <a:cs typeface="Times New Roman" panose="02020603050405020304" pitchFamily="18" charset="0"/>
              </a:rPr>
              <a:t>(Ob. Cit. </a:t>
            </a:r>
            <a:r>
              <a:rPr lang="es-ES_tradnl" kern="50" dirty="0" err="1">
                <a:effectLst/>
                <a:latin typeface="+mn-lt"/>
                <a:ea typeface="Arial Unicode MS"/>
                <a:cs typeface="Times New Roman" panose="02020603050405020304" pitchFamily="18" charset="0"/>
              </a:rPr>
              <a:t>Pág</a:t>
            </a:r>
            <a:r>
              <a:rPr lang="es-ES_tradnl" kern="50" dirty="0">
                <a:effectLst/>
                <a:latin typeface="+mn-lt"/>
                <a:ea typeface="Arial Unicode MS"/>
                <a:cs typeface="Times New Roman" panose="02020603050405020304" pitchFamily="18" charset="0"/>
              </a:rPr>
              <a:t> 103 y 104).</a:t>
            </a:r>
          </a:p>
          <a:p>
            <a:pPr marL="114300" indent="0" algn="just">
              <a:buNone/>
            </a:pPr>
            <a:endParaRPr lang="es-UY" kern="50" dirty="0">
              <a:effectLst/>
              <a:latin typeface="+mn-lt"/>
              <a:ea typeface="Arial Unicode MS"/>
              <a:cs typeface="Times New Roman" panose="02020603050405020304" pitchFamily="18" charset="0"/>
            </a:endParaRPr>
          </a:p>
          <a:p>
            <a:pPr algn="just"/>
            <a:r>
              <a:rPr lang="es-ES_tradnl" b="1" kern="50" dirty="0">
                <a:effectLst/>
                <a:latin typeface="+mn-lt"/>
                <a:ea typeface="Lucida Sans Unicode" panose="020B0602030504020204" pitchFamily="34" charset="0"/>
              </a:rPr>
              <a:t>Si el servicio contratado con una empresa extraña a la empresa nada tiene que ver con las actividades que la empresa normalmente desarrolla, no puede hablarse de tercerización (porque no se terceriza actividad alguna), sino de contratación (civil o comercial) que se configuran bajo formas contractuales diversas</a:t>
            </a:r>
            <a:endParaRPr lang="es-UY" kern="150" dirty="0">
              <a:effectLst/>
              <a:latin typeface="+mn-lt"/>
              <a:ea typeface="Arial Unicode MS"/>
              <a:cs typeface="Mangal" panose="02040503050203030202" pitchFamily="18" charset="0"/>
            </a:endParaRPr>
          </a:p>
        </p:txBody>
      </p:sp>
    </p:spTree>
    <p:extLst>
      <p:ext uri="{BB962C8B-B14F-4D97-AF65-F5344CB8AC3E}">
        <p14:creationId xmlns:p14="http://schemas.microsoft.com/office/powerpoint/2010/main" val="177579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78F148E0-F865-BB17-7B7B-B607F6CB89B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12</a:t>
            </a:fld>
            <a:endParaRPr lang="es-419"/>
          </a:p>
        </p:txBody>
      </p:sp>
      <p:sp>
        <p:nvSpPr>
          <p:cNvPr id="3" name="Subtítulo 2">
            <a:extLst>
              <a:ext uri="{FF2B5EF4-FFF2-40B4-BE49-F238E27FC236}">
                <a16:creationId xmlns:a16="http://schemas.microsoft.com/office/drawing/2014/main" id="{A875D8ED-15B8-B184-C3E9-4BAEC3E88AD1}"/>
              </a:ext>
            </a:extLst>
          </p:cNvPr>
          <p:cNvSpPr>
            <a:spLocks noGrp="1"/>
          </p:cNvSpPr>
          <p:nvPr>
            <p:ph type="subTitle" idx="1"/>
          </p:nvPr>
        </p:nvSpPr>
        <p:spPr>
          <a:xfrm>
            <a:off x="1070196" y="649249"/>
            <a:ext cx="16848000" cy="847500"/>
          </a:xfrm>
        </p:spPr>
        <p:txBody>
          <a:bodyPr/>
          <a:lstStyle/>
          <a:p>
            <a:pPr algn="ctr"/>
            <a:r>
              <a:rPr lang="es-UY" b="1" dirty="0"/>
              <a:t>¿Cuándo no hay tercerización?</a:t>
            </a:r>
          </a:p>
        </p:txBody>
      </p:sp>
      <p:sp>
        <p:nvSpPr>
          <p:cNvPr id="4" name="Marcador de texto 3">
            <a:extLst>
              <a:ext uri="{FF2B5EF4-FFF2-40B4-BE49-F238E27FC236}">
                <a16:creationId xmlns:a16="http://schemas.microsoft.com/office/drawing/2014/main" id="{2A8B1D56-721C-EF9C-04C1-4EC463BD5020}"/>
              </a:ext>
            </a:extLst>
          </p:cNvPr>
          <p:cNvSpPr>
            <a:spLocks noGrp="1"/>
          </p:cNvSpPr>
          <p:nvPr>
            <p:ph type="body" idx="2"/>
          </p:nvPr>
        </p:nvSpPr>
        <p:spPr>
          <a:xfrm>
            <a:off x="720000" y="1784959"/>
            <a:ext cx="16848000" cy="7120800"/>
          </a:xfrm>
        </p:spPr>
        <p:txBody>
          <a:bodyPr/>
          <a:lstStyle/>
          <a:p>
            <a:r>
              <a:rPr lang="es-ES" sz="2000" b="1" dirty="0">
                <a:effectLst/>
                <a:latin typeface="Helvetica Neue"/>
              </a:rPr>
              <a:t>Trabajo ocasional</a:t>
            </a:r>
            <a:r>
              <a:rPr lang="es-ES" sz="2000" dirty="0">
                <a:effectLst/>
                <a:latin typeface="Helvetica Neue"/>
              </a:rPr>
              <a:t>. </a:t>
            </a:r>
          </a:p>
          <a:p>
            <a:pPr marL="571500" lvl="1" indent="0">
              <a:buNone/>
            </a:pPr>
            <a:r>
              <a:rPr lang="es-ES" sz="2000" dirty="0">
                <a:effectLst/>
                <a:latin typeface="Helvetica Neue"/>
              </a:rPr>
              <a:t>En los casos de subcontratación e intermediación, no están comprendidos las obras o los servicios que se ejecutan o prestan de manera ocasional. El concepto de obra o servicio ocasional no incluye el contrato zafral o de temporada. Un ejemplo de trabajo ocasional es contratar una empresa de fumigación por una vez, o una constructora para una reforma de oficina en particular (cuando la empresa principal no se relaciona con el rubro). Lo fundamental para la exclusión es la precariedad del vínculo, y que la obra o servicio no sea del giro normal de la empresa. </a:t>
            </a:r>
          </a:p>
          <a:p>
            <a:endParaRPr lang="es-ES" sz="2000" dirty="0">
              <a:effectLst/>
              <a:latin typeface="Helvetica Neue"/>
            </a:endParaRPr>
          </a:p>
          <a:p>
            <a:r>
              <a:rPr lang="es-ES" sz="2000" b="1" dirty="0">
                <a:effectLst/>
                <a:latin typeface="Helvetica Neue"/>
              </a:rPr>
              <a:t>Distribución de productos.</a:t>
            </a:r>
          </a:p>
          <a:p>
            <a:pPr marL="571500" lvl="1" indent="0">
              <a:buNone/>
            </a:pPr>
            <a:r>
              <a:rPr lang="es-ES" sz="2000" b="1" dirty="0">
                <a:effectLst/>
                <a:latin typeface="Helvetica Neue"/>
              </a:rPr>
              <a:t> </a:t>
            </a:r>
            <a:r>
              <a:rPr lang="es-ES" sz="2000" dirty="0">
                <a:effectLst/>
                <a:latin typeface="Helvetica Neue"/>
              </a:rPr>
              <a:t>El proceso de distribución de productos se rige por los artículo 1 a 7 del Decreto – Ley 14.625. Se discute si este se encuentra excluido del régimen de tercerización de forma total, o si esta exclusión se encuentra limitada únicamente a lo previsional.</a:t>
            </a:r>
          </a:p>
          <a:p>
            <a:endParaRPr lang="es-ES" sz="2000" dirty="0">
              <a:effectLst/>
              <a:latin typeface="Helvetica Neue"/>
            </a:endParaRPr>
          </a:p>
          <a:p>
            <a:r>
              <a:rPr lang="es-ES" sz="2000" b="1" dirty="0">
                <a:effectLst/>
                <a:latin typeface="Helvetica Neue"/>
              </a:rPr>
              <a:t>Contratación en cadena</a:t>
            </a:r>
            <a:endParaRPr lang="es-ES" sz="2000" dirty="0">
              <a:effectLst/>
              <a:latin typeface="Helvetica Neue"/>
            </a:endParaRPr>
          </a:p>
          <a:p>
            <a:pPr marL="571500" lvl="1" indent="0">
              <a:buNone/>
            </a:pPr>
            <a:r>
              <a:rPr lang="es-ES" sz="2000" dirty="0">
                <a:latin typeface="Helvetica Neue"/>
              </a:rPr>
              <a:t>La </a:t>
            </a:r>
            <a:r>
              <a:rPr lang="es-ES" sz="2000" dirty="0">
                <a:effectLst/>
                <a:latin typeface="Helvetica Neue"/>
              </a:rPr>
              <a:t>empresa principal no es responsable por las sucesivas contrataciones que pueda realizar la empresa con la que ella tiene un acuerdo comercial. Esto es,  un estudio de arquitectos contrata a una constructora será responsable solidario o subsidiario  del cumplimiento de las obligaciones laborales y previsionales de los empleados de esa empresa. Si a su vez la subcontratada, contrata otra empresa para llevar adelante el contrato, la principal no será responsable por el cumplimiento de las obligaciones de esta segunda empresa, ya que excede al deber de control que le impone la Ley. Dicho control esta fuera de sus posibilidades y de lo que la Ley exige. </a:t>
            </a:r>
          </a:p>
          <a:p>
            <a:endParaRPr lang="es-UY" dirty="0"/>
          </a:p>
        </p:txBody>
      </p:sp>
    </p:spTree>
    <p:extLst>
      <p:ext uri="{BB962C8B-B14F-4D97-AF65-F5344CB8AC3E}">
        <p14:creationId xmlns:p14="http://schemas.microsoft.com/office/powerpoint/2010/main" val="504204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CBDCCD3F-406D-8AAF-2558-DA922A3F1AC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13</a:t>
            </a:fld>
            <a:endParaRPr lang="es-419"/>
          </a:p>
        </p:txBody>
      </p:sp>
      <p:sp>
        <p:nvSpPr>
          <p:cNvPr id="3" name="Subtítulo 2">
            <a:extLst>
              <a:ext uri="{FF2B5EF4-FFF2-40B4-BE49-F238E27FC236}">
                <a16:creationId xmlns:a16="http://schemas.microsoft.com/office/drawing/2014/main" id="{4033977B-2265-2BBC-560D-B6A3E302C3FD}"/>
              </a:ext>
            </a:extLst>
          </p:cNvPr>
          <p:cNvSpPr>
            <a:spLocks noGrp="1"/>
          </p:cNvSpPr>
          <p:nvPr>
            <p:ph type="subTitle" idx="1"/>
          </p:nvPr>
        </p:nvSpPr>
        <p:spPr/>
        <p:txBody>
          <a:bodyPr/>
          <a:lstStyle/>
          <a:p>
            <a:r>
              <a:rPr lang="es-UY" sz="5400" b="1" baseline="-25000" dirty="0"/>
              <a:t>¿</a:t>
            </a:r>
            <a:r>
              <a:rPr lang="es-UY" b="1" dirty="0"/>
              <a:t>Por qué deudas y obligaciones se responde?</a:t>
            </a:r>
          </a:p>
        </p:txBody>
      </p:sp>
      <p:sp>
        <p:nvSpPr>
          <p:cNvPr id="4" name="Marcador de texto 3">
            <a:extLst>
              <a:ext uri="{FF2B5EF4-FFF2-40B4-BE49-F238E27FC236}">
                <a16:creationId xmlns:a16="http://schemas.microsoft.com/office/drawing/2014/main" id="{245FBA40-B1FA-0104-94A7-5C4892C9A26C}"/>
              </a:ext>
            </a:extLst>
          </p:cNvPr>
          <p:cNvSpPr>
            <a:spLocks noGrp="1"/>
          </p:cNvSpPr>
          <p:nvPr>
            <p:ph type="body" idx="2"/>
          </p:nvPr>
        </p:nvSpPr>
        <p:spPr/>
        <p:txBody>
          <a:bodyPr/>
          <a:lstStyle/>
          <a:p>
            <a:pPr marL="114300" indent="0">
              <a:buNone/>
            </a:pPr>
            <a:r>
              <a:rPr lang="es-ES" sz="2000" b="1" dirty="0"/>
              <a:t> Obligaciones laborales</a:t>
            </a:r>
            <a:endParaRPr lang="es-ES" sz="2000" dirty="0"/>
          </a:p>
          <a:p>
            <a:r>
              <a:rPr lang="es-ES" sz="2000" dirty="0"/>
              <a:t>La ley </a:t>
            </a:r>
            <a:r>
              <a:rPr lang="es-ES" sz="2000" dirty="0" err="1"/>
              <a:t>nº</a:t>
            </a:r>
            <a:r>
              <a:rPr lang="es-ES" sz="2000" dirty="0"/>
              <a:t> 18.251 en su art. 7 especifica cuáles son las “obligaciones laborales” por las que deberá responder el empresario principal. Refiere a las obligaciones derivadas de la relación de trabajo que surgen: 1) de las normas internacionales ratificadas; 2) de leyes y decretos; 3) de laudos y decisiones de los Consejos de Salarios; 4) de los convenios colectivos registrados; 5) de la información que surja de la planilla de control de trabajo, recibos de haberes salariales y, en su caso, convenio colectivo aplicable (haya o no solicitado su exhibición).</a:t>
            </a:r>
          </a:p>
          <a:p>
            <a:r>
              <a:rPr lang="es-ES" sz="2000" dirty="0"/>
              <a:t>Se plantea si la expresión “obligaciones laborales” abarca, necesariamente para todos los casos de responsabilidad que establecen las leyes referidas, sólo las partidas de naturaleza salarial, o si también incluye partidas indemnizatorias. Ello plantea interesantes discusiones a nivel doctrinario y jurisprudencial. </a:t>
            </a:r>
          </a:p>
          <a:p>
            <a:pPr marL="457200" marR="0" lvl="0" indent="-342900" algn="just" defTabSz="914400" rtl="0" eaLnBrk="1" fontAlgn="auto" latinLnBrk="0" hangingPunct="1">
              <a:lnSpc>
                <a:spcPct val="115000"/>
              </a:lnSpc>
              <a:spcBef>
                <a:spcPts val="0"/>
              </a:spcBef>
              <a:spcAft>
                <a:spcPts val="0"/>
              </a:spcAft>
              <a:buClr>
                <a:srgbClr val="1559B0"/>
              </a:buClr>
              <a:buSzPts val="1800"/>
              <a:buFont typeface="Arial"/>
              <a:buChar char="●"/>
              <a:tabLst/>
              <a:defRPr/>
            </a:pPr>
            <a:r>
              <a:rPr kumimoji="0" lang="es-ES" sz="2000" b="1" i="0" u="none" strike="noStrike" kern="0" cap="none" spc="0" normalizeH="0" baseline="0" noProof="0" dirty="0">
                <a:ln>
                  <a:noFill/>
                </a:ln>
                <a:solidFill>
                  <a:srgbClr val="1559B0"/>
                </a:solidFill>
                <a:effectLst/>
                <a:uLnTx/>
                <a:uFillTx/>
                <a:latin typeface="Arial"/>
                <a:cs typeface="Arial"/>
                <a:sym typeface="Arial"/>
              </a:rPr>
              <a:t>¿Se encuentra comprendida la indemnización por despido dentro de esa expresión genérica de “obligaciones laborales”?</a:t>
            </a:r>
            <a:endParaRPr kumimoji="0" lang="es-ES" sz="2000" b="0" i="0" u="none" strike="noStrike" kern="0" cap="none" spc="0" normalizeH="0" baseline="0" noProof="0" dirty="0">
              <a:ln>
                <a:noFill/>
              </a:ln>
              <a:solidFill>
                <a:srgbClr val="1559B0"/>
              </a:solidFill>
              <a:effectLst/>
              <a:uLnTx/>
              <a:uFillTx/>
              <a:latin typeface="Arial"/>
              <a:cs typeface="Arial"/>
              <a:sym typeface="Arial"/>
            </a:endParaRPr>
          </a:p>
          <a:p>
            <a:pPr marL="457200" marR="0" lvl="0" indent="-342900" algn="l" defTabSz="914400" rtl="0" eaLnBrk="1" fontAlgn="auto" latinLnBrk="0" hangingPunct="1">
              <a:lnSpc>
                <a:spcPct val="115000"/>
              </a:lnSpc>
              <a:spcBef>
                <a:spcPts val="0"/>
              </a:spcBef>
              <a:spcAft>
                <a:spcPts val="0"/>
              </a:spcAft>
              <a:buClr>
                <a:srgbClr val="1559B0"/>
              </a:buClr>
              <a:buSzPts val="1800"/>
              <a:buFont typeface="Arial"/>
              <a:buChar char="●"/>
              <a:tabLst/>
              <a:defRPr/>
            </a:pPr>
            <a:r>
              <a:rPr kumimoji="0" lang="es-ES" sz="1800" b="0" i="0" u="none" strike="noStrike" kern="0" cap="none" spc="0" normalizeH="0" baseline="0" noProof="0" dirty="0">
                <a:ln>
                  <a:noFill/>
                </a:ln>
                <a:solidFill>
                  <a:srgbClr val="1559B0"/>
                </a:solidFill>
                <a:effectLst/>
                <a:uLnTx/>
                <a:uFillTx/>
                <a:latin typeface="Arial"/>
                <a:cs typeface="Arial"/>
                <a:sym typeface="Arial"/>
              </a:rPr>
              <a:t>Particularmente adhiero a la interpretación restrictiva y minoritaria,  entendiendo que no alcanza a la empresa principal la responsabilidad por rubros de naturaleza indemnizatoria, como el despido. Ello surge de los artículos 4 y 7 de la Ley 18.251, y de los límites que en la misma se incluyeron. En este sentido, el artículo 7 de la Ley 18.251 expresa que las “</a:t>
            </a:r>
            <a:r>
              <a:rPr kumimoji="0" lang="es-ES" sz="1800" b="0" i="1" u="none" strike="noStrike" kern="0" cap="none" spc="0" normalizeH="0" baseline="0" noProof="0" dirty="0">
                <a:ln>
                  <a:noFill/>
                </a:ln>
                <a:solidFill>
                  <a:srgbClr val="1559B0"/>
                </a:solidFill>
                <a:effectLst/>
                <a:uLnTx/>
                <a:uFillTx/>
                <a:latin typeface="Arial"/>
                <a:cs typeface="Arial"/>
                <a:sym typeface="Arial"/>
              </a:rPr>
              <a:t>obligaciones laborales”</a:t>
            </a:r>
            <a:r>
              <a:rPr kumimoji="0" lang="es-ES" sz="1800" b="0" i="0" u="none" strike="noStrike" kern="0" cap="none" spc="0" normalizeH="0" baseline="0" noProof="0" dirty="0">
                <a:ln>
                  <a:noFill/>
                </a:ln>
                <a:solidFill>
                  <a:srgbClr val="1559B0"/>
                </a:solidFill>
                <a:effectLst/>
                <a:uLnTx/>
                <a:uFillTx/>
                <a:latin typeface="Arial"/>
                <a:cs typeface="Arial"/>
                <a:sym typeface="Arial"/>
              </a:rPr>
              <a:t> por las que responde la empresa usuaria, son </a:t>
            </a:r>
            <a:r>
              <a:rPr kumimoji="0" lang="es-ES" sz="1800" b="0" i="1" u="none" strike="noStrike" kern="0" cap="none" spc="0" normalizeH="0" baseline="0" noProof="0" dirty="0">
                <a:ln>
                  <a:noFill/>
                </a:ln>
                <a:solidFill>
                  <a:srgbClr val="1559B0"/>
                </a:solidFill>
                <a:effectLst/>
                <a:uLnTx/>
                <a:uFillTx/>
                <a:latin typeface="Arial"/>
                <a:cs typeface="Arial"/>
                <a:sym typeface="Arial"/>
              </a:rPr>
              <a:t>“las derivadas de la relación de trabajo”</a:t>
            </a:r>
            <a:r>
              <a:rPr kumimoji="0" lang="es-ES" sz="1800" b="0" i="0" u="none" strike="noStrike" kern="0" cap="none" spc="0" normalizeH="0" baseline="0" noProof="0" dirty="0">
                <a:ln>
                  <a:noFill/>
                </a:ln>
                <a:solidFill>
                  <a:srgbClr val="1559B0"/>
                </a:solidFill>
                <a:effectLst/>
                <a:uLnTx/>
                <a:uFillTx/>
                <a:latin typeface="Arial"/>
                <a:cs typeface="Arial"/>
                <a:sym typeface="Arial"/>
              </a:rPr>
              <a:t> . Entre dichas fuentes expresamente se encuentra: “</a:t>
            </a:r>
            <a:r>
              <a:rPr kumimoji="0" lang="es-ES" sz="1800" b="1" i="1" u="none" strike="noStrike" kern="0" cap="none" spc="0" normalizeH="0" baseline="0" noProof="0" dirty="0">
                <a:ln>
                  <a:noFill/>
                </a:ln>
                <a:solidFill>
                  <a:srgbClr val="1559B0"/>
                </a:solidFill>
                <a:effectLst/>
                <a:uLnTx/>
                <a:uFillTx/>
                <a:latin typeface="Arial"/>
                <a:cs typeface="Arial"/>
                <a:sym typeface="Arial"/>
              </a:rPr>
              <a:t>la información que surja de la documentación a la que refiere el literal D) del artículo 4º de la presente ley…”</a:t>
            </a:r>
            <a:r>
              <a:rPr kumimoji="0" lang="es-ES" sz="1800" b="0" i="0" u="none" strike="noStrike" kern="0" cap="none" spc="0" normalizeH="0" baseline="0" noProof="0" dirty="0">
                <a:ln>
                  <a:noFill/>
                </a:ln>
                <a:solidFill>
                  <a:srgbClr val="1559B0"/>
                </a:solidFill>
                <a:effectLst/>
                <a:uLnTx/>
                <a:uFillTx/>
                <a:latin typeface="Arial"/>
                <a:cs typeface="Arial"/>
                <a:sym typeface="Arial"/>
              </a:rPr>
              <a:t>. </a:t>
            </a:r>
            <a:br>
              <a:rPr kumimoji="0" lang="es-ES" sz="1800" b="0" i="0" u="none" strike="noStrike" kern="0" cap="none" spc="0" normalizeH="0" baseline="0" noProof="0" dirty="0">
                <a:ln>
                  <a:noFill/>
                </a:ln>
                <a:solidFill>
                  <a:srgbClr val="1559B0"/>
                </a:solidFill>
                <a:effectLst/>
                <a:uLnTx/>
                <a:uFillTx/>
                <a:latin typeface="Arial"/>
                <a:cs typeface="Arial"/>
                <a:sym typeface="Arial"/>
              </a:rPr>
            </a:br>
            <a:r>
              <a:rPr kumimoji="0" lang="es-ES" sz="1800" b="0" i="0" u="none" strike="noStrike" kern="0" cap="none" spc="0" normalizeH="0" baseline="0" noProof="0" dirty="0">
                <a:ln>
                  <a:noFill/>
                </a:ln>
                <a:solidFill>
                  <a:srgbClr val="1559B0"/>
                </a:solidFill>
                <a:effectLst/>
                <a:uLnTx/>
                <a:uFillTx/>
                <a:latin typeface="Arial"/>
                <a:cs typeface="Arial"/>
                <a:sym typeface="Arial"/>
              </a:rPr>
              <a:t>¿Y qué dice el artículo 4°? Impone el </a:t>
            </a:r>
            <a:r>
              <a:rPr kumimoji="0" lang="es-ES" sz="1800" b="1" i="0" u="none" strike="noStrike" kern="0" cap="none" spc="0" normalizeH="0" baseline="0" noProof="0" dirty="0">
                <a:ln>
                  <a:noFill/>
                </a:ln>
                <a:solidFill>
                  <a:srgbClr val="1559B0"/>
                </a:solidFill>
                <a:effectLst/>
                <a:uLnTx/>
                <a:uFillTx/>
                <a:latin typeface="Arial"/>
                <a:cs typeface="Arial"/>
                <a:sym typeface="Arial"/>
              </a:rPr>
              <a:t>derecho de la empresa principal “a ser informada” sobre el monto y estado de cumplimiento de las obligaciones laborales y previsionales </a:t>
            </a:r>
            <a:r>
              <a:rPr kumimoji="0" lang="es-ES" sz="1800" b="0" i="0" u="none" strike="noStrike" kern="0" cap="none" spc="0" normalizeH="0" baseline="0" noProof="0" dirty="0">
                <a:ln>
                  <a:noFill/>
                </a:ln>
                <a:solidFill>
                  <a:srgbClr val="1559B0"/>
                </a:solidFill>
                <a:effectLst/>
                <a:uLnTx/>
                <a:uFillTx/>
                <a:latin typeface="Arial"/>
                <a:cs typeface="Arial"/>
                <a:sym typeface="Arial"/>
              </a:rPr>
              <a:t>por parte de la subcontratista, intermediaria o suministradora de mano de obra, en relación a los trabajadores que le prestan servicios</a:t>
            </a:r>
            <a:endParaRPr lang="es-ES" sz="2000" dirty="0"/>
          </a:p>
          <a:p>
            <a:pPr marL="114300" indent="0">
              <a:buNone/>
            </a:pPr>
            <a:r>
              <a:rPr lang="es-ES" sz="2000" b="1" dirty="0"/>
              <a:t> </a:t>
            </a:r>
            <a:endParaRPr lang="es-ES" sz="2000" dirty="0"/>
          </a:p>
        </p:txBody>
      </p:sp>
    </p:spTree>
    <p:extLst>
      <p:ext uri="{BB962C8B-B14F-4D97-AF65-F5344CB8AC3E}">
        <p14:creationId xmlns:p14="http://schemas.microsoft.com/office/powerpoint/2010/main" val="9086885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A68DC646-2DEE-8466-6CC0-5CC7CE2BD05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14</a:t>
            </a:fld>
            <a:endParaRPr lang="es-419"/>
          </a:p>
        </p:txBody>
      </p:sp>
      <p:sp>
        <p:nvSpPr>
          <p:cNvPr id="4" name="CuadroTexto 3">
            <a:extLst>
              <a:ext uri="{FF2B5EF4-FFF2-40B4-BE49-F238E27FC236}">
                <a16:creationId xmlns:a16="http://schemas.microsoft.com/office/drawing/2014/main" id="{423AC5C5-B9A6-DA52-2247-ECE5243E46AB}"/>
              </a:ext>
            </a:extLst>
          </p:cNvPr>
          <p:cNvSpPr txBox="1"/>
          <p:nvPr/>
        </p:nvSpPr>
        <p:spPr>
          <a:xfrm>
            <a:off x="1805940" y="2313533"/>
            <a:ext cx="14352813" cy="6427144"/>
          </a:xfrm>
          <a:prstGeom prst="rect">
            <a:avLst/>
          </a:prstGeom>
          <a:noFill/>
        </p:spPr>
        <p:txBody>
          <a:bodyPr wrap="square">
            <a:spAutoFit/>
          </a:bodyPr>
          <a:lstStyle/>
          <a:p>
            <a:pPr marL="114300" marR="0" lvl="0" indent="0" algn="l" defTabSz="914400" rtl="0" eaLnBrk="1" fontAlgn="auto" latinLnBrk="0" hangingPunct="1">
              <a:lnSpc>
                <a:spcPct val="115000"/>
              </a:lnSpc>
              <a:spcBef>
                <a:spcPts val="0"/>
              </a:spcBef>
              <a:spcAft>
                <a:spcPts val="0"/>
              </a:spcAft>
              <a:buClr>
                <a:srgbClr val="1559B0"/>
              </a:buClr>
              <a:buSzPts val="1800"/>
              <a:buFont typeface="Arial"/>
              <a:buNone/>
              <a:tabLst/>
              <a:defRPr/>
            </a:pPr>
            <a:r>
              <a:rPr kumimoji="0" lang="es-ES" sz="2400" b="1" i="0" u="none" strike="noStrike" kern="0" cap="none" spc="0" normalizeH="0" baseline="0" noProof="0" dirty="0">
                <a:ln>
                  <a:noFill/>
                </a:ln>
                <a:solidFill>
                  <a:srgbClr val="1559B0"/>
                </a:solidFill>
                <a:effectLst/>
                <a:uLnTx/>
                <a:uFillTx/>
                <a:latin typeface="Arial"/>
                <a:cs typeface="Arial"/>
                <a:sym typeface="Arial"/>
              </a:rPr>
              <a:t>Contribuciones especiales de seguridad social</a:t>
            </a:r>
          </a:p>
          <a:p>
            <a:pPr marL="114300" marR="0" lvl="0" indent="0" algn="l" defTabSz="914400" rtl="0" eaLnBrk="1" fontAlgn="auto" latinLnBrk="0" hangingPunct="1">
              <a:lnSpc>
                <a:spcPct val="115000"/>
              </a:lnSpc>
              <a:spcBef>
                <a:spcPts val="0"/>
              </a:spcBef>
              <a:spcAft>
                <a:spcPts val="0"/>
              </a:spcAft>
              <a:buClr>
                <a:srgbClr val="1559B0"/>
              </a:buClr>
              <a:buSzPts val="1800"/>
              <a:buFont typeface="Arial"/>
              <a:buNone/>
              <a:tabLst/>
              <a:defRPr/>
            </a:pPr>
            <a:endParaRPr kumimoji="0" lang="es-ES" sz="2400" b="1" i="0" u="none" strike="noStrike" kern="0" cap="none" spc="0" normalizeH="0" baseline="0" noProof="0" dirty="0">
              <a:ln>
                <a:noFill/>
              </a:ln>
              <a:solidFill>
                <a:srgbClr val="1559B0"/>
              </a:solidFill>
              <a:effectLst/>
              <a:uLnTx/>
              <a:uFillTx/>
              <a:latin typeface="Arial"/>
              <a:cs typeface="Arial"/>
              <a:sym typeface="Arial"/>
            </a:endParaRPr>
          </a:p>
          <a:p>
            <a:pPr marL="457200" marR="0" lvl="0" indent="-342900" algn="l" defTabSz="914400" rtl="0" eaLnBrk="1" fontAlgn="auto" latinLnBrk="0" hangingPunct="1">
              <a:lnSpc>
                <a:spcPct val="115000"/>
              </a:lnSpc>
              <a:spcBef>
                <a:spcPts val="0"/>
              </a:spcBef>
              <a:spcAft>
                <a:spcPts val="0"/>
              </a:spcAft>
              <a:buClr>
                <a:srgbClr val="1559B0"/>
              </a:buClr>
              <a:buSzPts val="1800"/>
              <a:buFont typeface="Arial"/>
              <a:buChar char="●"/>
              <a:tabLst/>
              <a:defRPr/>
            </a:pPr>
            <a:r>
              <a:rPr kumimoji="0" lang="es-ES" sz="2400" b="0" i="0" u="none" strike="noStrike" kern="0" cap="none" spc="0" normalizeH="0" baseline="0" noProof="0" dirty="0">
                <a:ln>
                  <a:noFill/>
                </a:ln>
                <a:solidFill>
                  <a:srgbClr val="1559B0"/>
                </a:solidFill>
                <a:effectLst/>
                <a:uLnTx/>
                <a:uFillTx/>
                <a:latin typeface="Arial"/>
                <a:cs typeface="Arial"/>
                <a:sym typeface="Arial"/>
              </a:rPr>
              <a:t>Las obligaciones previsionales respecto del trabajador contratado comprenden las contribuciones especiales de seguridad social (patronales y personales) a la entidad provisional que corresponda.</a:t>
            </a:r>
          </a:p>
          <a:p>
            <a:pPr marL="457200" marR="0" lvl="0" indent="-342900" algn="l" defTabSz="914400" rtl="0" eaLnBrk="1" fontAlgn="auto" latinLnBrk="0" hangingPunct="1">
              <a:lnSpc>
                <a:spcPct val="115000"/>
              </a:lnSpc>
              <a:spcBef>
                <a:spcPts val="0"/>
              </a:spcBef>
              <a:spcAft>
                <a:spcPts val="0"/>
              </a:spcAft>
              <a:buClr>
                <a:srgbClr val="1559B0"/>
              </a:buClr>
              <a:buSzPts val="1800"/>
              <a:buFont typeface="Arial"/>
              <a:buChar char="●"/>
              <a:tabLst/>
              <a:defRPr/>
            </a:pPr>
            <a:r>
              <a:rPr kumimoji="0" lang="es-ES" sz="2400" b="0" i="0" u="none" strike="noStrike" kern="0" cap="none" spc="0" normalizeH="0" baseline="0" noProof="0" dirty="0">
                <a:ln>
                  <a:noFill/>
                </a:ln>
                <a:solidFill>
                  <a:srgbClr val="1559B0"/>
                </a:solidFill>
                <a:effectLst/>
                <a:uLnTx/>
                <a:uFillTx/>
                <a:latin typeface="Arial"/>
                <a:cs typeface="Arial"/>
                <a:sym typeface="Arial"/>
              </a:rPr>
              <a:t>Se excluyen sin embargo las multas, recargos, impuestos y adicionales recaudados por organismos de seguridad social.</a:t>
            </a:r>
          </a:p>
          <a:p>
            <a:pPr marL="457200" marR="0" lvl="0" indent="-342900" algn="l" defTabSz="914400" rtl="0" eaLnBrk="1" fontAlgn="auto" latinLnBrk="0" hangingPunct="1">
              <a:lnSpc>
                <a:spcPct val="115000"/>
              </a:lnSpc>
              <a:spcBef>
                <a:spcPts val="0"/>
              </a:spcBef>
              <a:spcAft>
                <a:spcPts val="0"/>
              </a:spcAft>
              <a:buClr>
                <a:srgbClr val="1559B0"/>
              </a:buClr>
              <a:buSzPts val="1800"/>
              <a:buFont typeface="Arial"/>
              <a:buChar char="●"/>
              <a:tabLst/>
              <a:defRPr/>
            </a:pPr>
            <a:endParaRPr kumimoji="0" lang="es-ES" sz="2400" b="0" i="0" u="none" strike="noStrike" kern="0" cap="none" spc="0" normalizeH="0" baseline="0" noProof="0" dirty="0">
              <a:ln>
                <a:noFill/>
              </a:ln>
              <a:solidFill>
                <a:srgbClr val="1559B0"/>
              </a:solidFill>
              <a:effectLst/>
              <a:uLnTx/>
              <a:uFillTx/>
              <a:latin typeface="Arial"/>
              <a:cs typeface="Arial"/>
              <a:sym typeface="Arial"/>
            </a:endParaRPr>
          </a:p>
          <a:p>
            <a:pPr marL="114300" marR="0" lvl="0" indent="0" algn="l" defTabSz="914400" rtl="0" eaLnBrk="1" fontAlgn="auto" latinLnBrk="0" hangingPunct="1">
              <a:lnSpc>
                <a:spcPct val="115000"/>
              </a:lnSpc>
              <a:spcBef>
                <a:spcPts val="0"/>
              </a:spcBef>
              <a:spcAft>
                <a:spcPts val="0"/>
              </a:spcAft>
              <a:buClr>
                <a:srgbClr val="1559B0"/>
              </a:buClr>
              <a:buSzPts val="1800"/>
              <a:buFont typeface="Arial"/>
              <a:buNone/>
              <a:tabLst/>
              <a:defRPr/>
            </a:pPr>
            <a:r>
              <a:rPr kumimoji="0" lang="es-ES" sz="2400" b="1" i="0" u="none" strike="noStrike" kern="0" cap="none" spc="0" normalizeH="0" baseline="0" noProof="0" dirty="0">
                <a:ln>
                  <a:noFill/>
                </a:ln>
                <a:solidFill>
                  <a:srgbClr val="1559B0"/>
                </a:solidFill>
                <a:effectLst/>
                <a:uLnTx/>
                <a:uFillTx/>
                <a:latin typeface="Arial"/>
                <a:cs typeface="Arial"/>
                <a:sym typeface="Arial"/>
              </a:rPr>
              <a:t>  Primas, sanciones y </a:t>
            </a:r>
            <a:r>
              <a:rPr kumimoji="0" lang="es-ES" sz="2400" b="1" i="0" u="none" strike="noStrike" kern="0" cap="none" spc="0" normalizeH="0" baseline="0" noProof="0" dirty="0" err="1">
                <a:ln>
                  <a:noFill/>
                </a:ln>
                <a:solidFill>
                  <a:srgbClr val="1559B0"/>
                </a:solidFill>
                <a:effectLst/>
                <a:uLnTx/>
                <a:uFillTx/>
                <a:latin typeface="Arial"/>
                <a:cs typeface="Arial"/>
                <a:sym typeface="Arial"/>
              </a:rPr>
              <a:t>recuperos</a:t>
            </a:r>
            <a:endParaRPr kumimoji="0" lang="es-ES" sz="2400" b="0" i="0" u="none" strike="noStrike" kern="0" cap="none" spc="0" normalizeH="0" baseline="0" noProof="0" dirty="0">
              <a:ln>
                <a:noFill/>
              </a:ln>
              <a:solidFill>
                <a:srgbClr val="1559B0"/>
              </a:solidFill>
              <a:effectLst/>
              <a:uLnTx/>
              <a:uFillTx/>
              <a:latin typeface="Arial"/>
              <a:cs typeface="Arial"/>
              <a:sym typeface="Arial"/>
            </a:endParaRPr>
          </a:p>
          <a:p>
            <a:pPr marL="457200" marR="0" lvl="0" indent="-342900" algn="l" defTabSz="914400" rtl="0" eaLnBrk="1" fontAlgn="auto" latinLnBrk="0" hangingPunct="1">
              <a:lnSpc>
                <a:spcPct val="115000"/>
              </a:lnSpc>
              <a:spcBef>
                <a:spcPts val="0"/>
              </a:spcBef>
              <a:spcAft>
                <a:spcPts val="0"/>
              </a:spcAft>
              <a:buClr>
                <a:srgbClr val="1559B0"/>
              </a:buClr>
              <a:buSzPts val="1800"/>
              <a:buFont typeface="Arial"/>
              <a:buChar char="●"/>
              <a:tabLst/>
              <a:defRPr/>
            </a:pPr>
            <a:endParaRPr kumimoji="0" lang="es-ES" sz="2400" b="0" i="0" u="none" strike="noStrike" kern="0" cap="none" spc="0" normalizeH="0" baseline="0" noProof="0" dirty="0">
              <a:ln>
                <a:noFill/>
              </a:ln>
              <a:solidFill>
                <a:srgbClr val="1559B0"/>
              </a:solidFill>
              <a:effectLst/>
              <a:uLnTx/>
              <a:uFillTx/>
              <a:latin typeface="Arial"/>
              <a:cs typeface="Arial"/>
              <a:sym typeface="Arial"/>
            </a:endParaRPr>
          </a:p>
          <a:p>
            <a:pPr marL="457200" marR="0" lvl="0" indent="-342900" algn="l" defTabSz="914400" rtl="0" eaLnBrk="1" fontAlgn="auto" latinLnBrk="0" hangingPunct="1">
              <a:lnSpc>
                <a:spcPct val="115000"/>
              </a:lnSpc>
              <a:spcBef>
                <a:spcPts val="0"/>
              </a:spcBef>
              <a:spcAft>
                <a:spcPts val="0"/>
              </a:spcAft>
              <a:buClr>
                <a:srgbClr val="1559B0"/>
              </a:buClr>
              <a:buSzPts val="1800"/>
              <a:buFont typeface="Arial"/>
              <a:buChar char="●"/>
              <a:tabLst/>
              <a:defRPr/>
            </a:pPr>
            <a:r>
              <a:rPr kumimoji="0" lang="es-ES" sz="2400" b="0" i="0" u="none" strike="noStrike" kern="0" cap="none" spc="0" normalizeH="0" baseline="0" noProof="0" dirty="0">
                <a:ln>
                  <a:noFill/>
                </a:ln>
                <a:solidFill>
                  <a:srgbClr val="1559B0"/>
                </a:solidFill>
                <a:effectLst/>
                <a:uLnTx/>
                <a:uFillTx/>
                <a:latin typeface="Arial"/>
                <a:cs typeface="Arial"/>
                <a:sym typeface="Arial"/>
              </a:rPr>
              <a:t>La responsabilidad alcanza el pago de “la prima de accidente de trabajo y enfermedad profesional y de las sanciones y </a:t>
            </a:r>
            <a:r>
              <a:rPr kumimoji="0" lang="es-ES" sz="2400" b="0" i="0" u="none" strike="noStrike" kern="0" cap="none" spc="0" normalizeH="0" baseline="0" noProof="0" dirty="0" err="1">
                <a:ln>
                  <a:noFill/>
                </a:ln>
                <a:solidFill>
                  <a:srgbClr val="1559B0"/>
                </a:solidFill>
                <a:effectLst/>
                <a:uLnTx/>
                <a:uFillTx/>
                <a:latin typeface="Arial"/>
                <a:cs typeface="Arial"/>
                <a:sym typeface="Arial"/>
              </a:rPr>
              <a:t>recuperos</a:t>
            </a:r>
            <a:r>
              <a:rPr kumimoji="0" lang="es-ES" sz="2400" b="0" i="0" u="none" strike="noStrike" kern="0" cap="none" spc="0" normalizeH="0" baseline="0" noProof="0" dirty="0">
                <a:ln>
                  <a:noFill/>
                </a:ln>
                <a:solidFill>
                  <a:srgbClr val="1559B0"/>
                </a:solidFill>
                <a:effectLst/>
                <a:uLnTx/>
                <a:uFillTx/>
                <a:latin typeface="Arial"/>
                <a:cs typeface="Arial"/>
                <a:sym typeface="Arial"/>
              </a:rPr>
              <a:t> que se adeuden al Banco de Seguros del Estado en relación a esos trabajadores”.</a:t>
            </a:r>
          </a:p>
          <a:p>
            <a:pPr marL="457200" marR="0" lvl="0" indent="-342900" algn="l" defTabSz="914400" rtl="0" eaLnBrk="1" fontAlgn="auto" latinLnBrk="0" hangingPunct="1">
              <a:lnSpc>
                <a:spcPct val="115000"/>
              </a:lnSpc>
              <a:spcBef>
                <a:spcPts val="0"/>
              </a:spcBef>
              <a:spcAft>
                <a:spcPts val="0"/>
              </a:spcAft>
              <a:buClr>
                <a:srgbClr val="1559B0"/>
              </a:buClr>
              <a:buSzPts val="1800"/>
              <a:buFont typeface="Arial"/>
              <a:buChar char="●"/>
              <a:tabLst/>
              <a:defRPr/>
            </a:pPr>
            <a:r>
              <a:rPr kumimoji="0" lang="es-ES" sz="2400" b="0" i="0" u="none" strike="noStrike" kern="0" cap="none" spc="0" normalizeH="0" baseline="0" noProof="0" dirty="0">
                <a:ln>
                  <a:noFill/>
                </a:ln>
                <a:solidFill>
                  <a:srgbClr val="1559B0"/>
                </a:solidFill>
                <a:effectLst/>
                <a:uLnTx/>
                <a:uFillTx/>
                <a:latin typeface="Arial"/>
                <a:cs typeface="Arial"/>
                <a:sym typeface="Arial"/>
              </a:rPr>
              <a:t>Respecto de los accidentes de trabajo o enfermedades profesionales, se excluye a las sanciones administrativas por concepto de infracciones a las normas laborales, las que serán determinadas según el grado de responsabilidad de cada empresa.</a:t>
            </a:r>
          </a:p>
        </p:txBody>
      </p:sp>
    </p:spTree>
    <p:extLst>
      <p:ext uri="{BB962C8B-B14F-4D97-AF65-F5344CB8AC3E}">
        <p14:creationId xmlns:p14="http://schemas.microsoft.com/office/powerpoint/2010/main" val="5031945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621163DB-FA83-6EDE-4ADE-B60134FA3D9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15</a:t>
            </a:fld>
            <a:endParaRPr lang="es-419"/>
          </a:p>
        </p:txBody>
      </p:sp>
      <p:sp>
        <p:nvSpPr>
          <p:cNvPr id="3" name="Subtítulo 2">
            <a:extLst>
              <a:ext uri="{FF2B5EF4-FFF2-40B4-BE49-F238E27FC236}">
                <a16:creationId xmlns:a16="http://schemas.microsoft.com/office/drawing/2014/main" id="{30B705D2-6D8B-0A28-A521-AAFABE1AF0BC}"/>
              </a:ext>
            </a:extLst>
          </p:cNvPr>
          <p:cNvSpPr>
            <a:spLocks noGrp="1"/>
          </p:cNvSpPr>
          <p:nvPr>
            <p:ph type="subTitle" idx="1"/>
          </p:nvPr>
        </p:nvSpPr>
        <p:spPr/>
        <p:txBody>
          <a:bodyPr/>
          <a:lstStyle/>
          <a:p>
            <a:r>
              <a:rPr lang="es-UY" b="1" dirty="0"/>
              <a:t>    ¿Cómo se responde?</a:t>
            </a:r>
            <a:endParaRPr lang="es-UY" dirty="0"/>
          </a:p>
        </p:txBody>
      </p:sp>
      <p:sp>
        <p:nvSpPr>
          <p:cNvPr id="4" name="Marcador de texto 3">
            <a:extLst>
              <a:ext uri="{FF2B5EF4-FFF2-40B4-BE49-F238E27FC236}">
                <a16:creationId xmlns:a16="http://schemas.microsoft.com/office/drawing/2014/main" id="{B3A40365-3E39-B968-6161-E0FB8A20C735}"/>
              </a:ext>
            </a:extLst>
          </p:cNvPr>
          <p:cNvSpPr>
            <a:spLocks noGrp="1"/>
          </p:cNvSpPr>
          <p:nvPr>
            <p:ph type="body" idx="2"/>
          </p:nvPr>
        </p:nvSpPr>
        <p:spPr/>
        <p:txBody>
          <a:bodyPr/>
          <a:lstStyle/>
          <a:p>
            <a:r>
              <a:rPr lang="es-ES" sz="3600" b="1" dirty="0"/>
              <a:t>  Responsabilidad subsidiara o solidaria</a:t>
            </a:r>
            <a:endParaRPr lang="es-ES" sz="3600" dirty="0"/>
          </a:p>
          <a:p>
            <a:r>
              <a:rPr lang="es-ES" sz="2800" dirty="0"/>
              <a:t>En el régimen hay dos tipos de responsabilidad: subsidiaria o solidaria.</a:t>
            </a:r>
          </a:p>
          <a:p>
            <a:r>
              <a:rPr lang="es-ES" sz="2800" dirty="0"/>
              <a:t>Se establece como </a:t>
            </a:r>
            <a:r>
              <a:rPr lang="es-ES" sz="2800" i="1" dirty="0"/>
              <a:t>principio la responsabilidad solidaria:</a:t>
            </a:r>
            <a:r>
              <a:rPr lang="es-ES" sz="2800" dirty="0"/>
              <a:t> el acreedor (el trabajador u organismo de previsión social) tiene el derecho de accionar y reclamar la totalidad de lo adeudado de modo indistinto, ante uno u otro, o en forma conjunta ante los dos.</a:t>
            </a:r>
          </a:p>
          <a:p>
            <a:r>
              <a:rPr lang="es-ES" sz="2800" dirty="0"/>
              <a:t>Se prevé una </a:t>
            </a:r>
            <a:r>
              <a:rPr lang="es-ES" sz="2800" i="1" dirty="0"/>
              <a:t>causal de exoneración o excepción</a:t>
            </a:r>
            <a:r>
              <a:rPr lang="es-ES" sz="2800" dirty="0"/>
              <a:t>  a la responsabilidad solidaria, que se configura cuando la empresa principal ejerciere un “derecho de información”, del cual pasamos a tratar en el apartado siguiente; en ese caso la responsabilidad será </a:t>
            </a:r>
            <a:r>
              <a:rPr lang="es-ES" sz="2800" i="1" dirty="0"/>
              <a:t>subsidiaria</a:t>
            </a:r>
            <a:r>
              <a:rPr lang="es-ES" sz="2800" dirty="0"/>
              <a:t>.</a:t>
            </a:r>
          </a:p>
          <a:p>
            <a:endParaRPr lang="es-UY" dirty="0"/>
          </a:p>
        </p:txBody>
      </p:sp>
    </p:spTree>
    <p:extLst>
      <p:ext uri="{BB962C8B-B14F-4D97-AF65-F5344CB8AC3E}">
        <p14:creationId xmlns:p14="http://schemas.microsoft.com/office/powerpoint/2010/main" val="4282643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4296C670-F5D4-FFB9-7807-108EEE7D043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16</a:t>
            </a:fld>
            <a:endParaRPr lang="es-419"/>
          </a:p>
        </p:txBody>
      </p:sp>
      <p:sp>
        <p:nvSpPr>
          <p:cNvPr id="3" name="Subtítulo 2">
            <a:extLst>
              <a:ext uri="{FF2B5EF4-FFF2-40B4-BE49-F238E27FC236}">
                <a16:creationId xmlns:a16="http://schemas.microsoft.com/office/drawing/2014/main" id="{BC4F6FC4-1E7C-9174-C754-AF22990B89BC}"/>
              </a:ext>
            </a:extLst>
          </p:cNvPr>
          <p:cNvSpPr>
            <a:spLocks noGrp="1"/>
          </p:cNvSpPr>
          <p:nvPr>
            <p:ph type="subTitle" idx="1"/>
          </p:nvPr>
        </p:nvSpPr>
        <p:spPr/>
        <p:txBody>
          <a:bodyPr/>
          <a:lstStyle/>
          <a:p>
            <a:r>
              <a:rPr lang="es-ES" b="1" dirty="0"/>
              <a:t>El ejercicio del derecho de información</a:t>
            </a:r>
            <a:endParaRPr lang="es-ES" dirty="0"/>
          </a:p>
          <a:p>
            <a:endParaRPr lang="es-UY" dirty="0"/>
          </a:p>
        </p:txBody>
      </p:sp>
      <p:sp>
        <p:nvSpPr>
          <p:cNvPr id="4" name="Marcador de texto 3">
            <a:extLst>
              <a:ext uri="{FF2B5EF4-FFF2-40B4-BE49-F238E27FC236}">
                <a16:creationId xmlns:a16="http://schemas.microsoft.com/office/drawing/2014/main" id="{6589B682-D79C-2D58-AD12-9467462C628B}"/>
              </a:ext>
            </a:extLst>
          </p:cNvPr>
          <p:cNvSpPr>
            <a:spLocks noGrp="1"/>
          </p:cNvSpPr>
          <p:nvPr>
            <p:ph type="body" idx="2"/>
          </p:nvPr>
        </p:nvSpPr>
        <p:spPr/>
        <p:txBody>
          <a:bodyPr/>
          <a:lstStyle/>
          <a:p>
            <a:r>
              <a:rPr lang="es-ES" sz="2000" dirty="0"/>
              <a:t>El art. 4 de la ley </a:t>
            </a:r>
            <a:r>
              <a:rPr lang="es-ES" sz="2000" dirty="0" err="1"/>
              <a:t>nº</a:t>
            </a:r>
            <a:r>
              <a:rPr lang="es-ES" sz="2000" dirty="0"/>
              <a:t> 18.251 establece el derecho a que el empresario principal sea informado por los subcontratistas, sobre el monto y el estado de cumplimiento de las obligaciones laborales, previsionales o vinculadas con la cobertura del riesgo accidentes de trabajo y enfermedades profesionales.</a:t>
            </a:r>
          </a:p>
          <a:p>
            <a:r>
              <a:rPr lang="es-ES" sz="2000" dirty="0"/>
              <a:t>Para ello se lo faculta a exigir la exhibición de cierta información, incluyendo los datos personales de los trabajadores comprendidos en la prestación del servicio, a efectos de realizar los controles que estime pertinentes.</a:t>
            </a:r>
          </a:p>
          <a:p>
            <a:r>
              <a:rPr lang="es-ES" sz="2000" dirty="0"/>
              <a:t>Hay que tener presente que es sobre todo en la planilla de control, los recibos de haberes y convenios colectivos (no necesariamente registrados en este último caso) que pueden surgir, documentadas, obligaciones de mayor importancia económica que las que suponen los niveles mínimos de beneficios fijados por las normas oficiales. De allí la importancia de que el empresario principal documente muy precisamente el pedido de la misma, con la respuesta obtenida de parte no sólo del empleador, sino de los trabajadores afectados al servicio u obra. Lo que viene de decirse </a:t>
            </a:r>
            <a:r>
              <a:rPr lang="es-ES" sz="2000" i="1" dirty="0"/>
              <a:t>puede</a:t>
            </a:r>
            <a:r>
              <a:rPr lang="es-ES" sz="2000" dirty="0"/>
              <a:t> ser incluido en el contrato entre la empresa principal y la tercerizada. Pero ello ni es imprescindible ni basta para probar el ejercicio del derecho de información. Se requiere la prueba del control efectivo.</a:t>
            </a:r>
          </a:p>
          <a:p>
            <a:r>
              <a:rPr lang="es-ES" sz="2000" dirty="0"/>
              <a:t>Nuestros Tribunales entienden que no basta con solicitar la exhibición de la documentación, si no que se requiere demostrar la realización de un examen (control) razonable y efectivo de la misma. </a:t>
            </a:r>
          </a:p>
          <a:p>
            <a:r>
              <a:rPr lang="es-ES" sz="2000" dirty="0"/>
              <a:t>En definitiva: si la empresa principal ejerce efectivamente el derecho a estar informado, su responsabilidad por las deudas del personal tercerizado será </a:t>
            </a:r>
            <a:r>
              <a:rPr lang="es-ES" sz="2000" i="1" dirty="0" err="1"/>
              <a:t>subsidaria</a:t>
            </a:r>
            <a:r>
              <a:rPr lang="es-ES" sz="2000" dirty="0"/>
              <a:t>, y no solidaria.</a:t>
            </a:r>
          </a:p>
          <a:p>
            <a:r>
              <a:rPr lang="es-ES" sz="2000" dirty="0"/>
              <a:t>A mi juicio, la mayor importancia del ejercicio del derecho de información a lo largo de estos años ha sido la corrección por parte de las empresas de aquellos incumplimientos detectados en esos controles, lo que implico que sobre aquellos rubros no nos hubieran demandado. </a:t>
            </a:r>
          </a:p>
          <a:p>
            <a:endParaRPr lang="es-UY" dirty="0"/>
          </a:p>
        </p:txBody>
      </p:sp>
    </p:spTree>
    <p:extLst>
      <p:ext uri="{BB962C8B-B14F-4D97-AF65-F5344CB8AC3E}">
        <p14:creationId xmlns:p14="http://schemas.microsoft.com/office/powerpoint/2010/main" val="37706668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26FB41AB-56D5-53BB-1820-26B48CABD1C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17</a:t>
            </a:fld>
            <a:endParaRPr lang="es-419"/>
          </a:p>
        </p:txBody>
      </p:sp>
      <p:sp>
        <p:nvSpPr>
          <p:cNvPr id="3" name="Subtítulo 2">
            <a:extLst>
              <a:ext uri="{FF2B5EF4-FFF2-40B4-BE49-F238E27FC236}">
                <a16:creationId xmlns:a16="http://schemas.microsoft.com/office/drawing/2014/main" id="{15A3C9A7-B55C-EA38-B8A0-A13A6882F611}"/>
              </a:ext>
            </a:extLst>
          </p:cNvPr>
          <p:cNvSpPr>
            <a:spLocks noGrp="1"/>
          </p:cNvSpPr>
          <p:nvPr>
            <p:ph type="subTitle" idx="1"/>
          </p:nvPr>
        </p:nvSpPr>
        <p:spPr/>
        <p:txBody>
          <a:bodyPr/>
          <a:lstStyle/>
          <a:p>
            <a:r>
              <a:rPr lang="es-ES" b="1" dirty="0"/>
              <a:t> ¿Cómo pasar de ser de responsable solidario a subsidiario?</a:t>
            </a:r>
          </a:p>
          <a:p>
            <a:endParaRPr lang="es-UY" dirty="0"/>
          </a:p>
        </p:txBody>
      </p:sp>
      <p:sp>
        <p:nvSpPr>
          <p:cNvPr id="4" name="Marcador de texto 3">
            <a:extLst>
              <a:ext uri="{FF2B5EF4-FFF2-40B4-BE49-F238E27FC236}">
                <a16:creationId xmlns:a16="http://schemas.microsoft.com/office/drawing/2014/main" id="{F4C52B7B-A09D-C2FD-CF45-3CABD28517E0}"/>
              </a:ext>
            </a:extLst>
          </p:cNvPr>
          <p:cNvSpPr>
            <a:spLocks noGrp="1"/>
          </p:cNvSpPr>
          <p:nvPr>
            <p:ph type="body" idx="2"/>
          </p:nvPr>
        </p:nvSpPr>
        <p:spPr/>
        <p:txBody>
          <a:bodyPr/>
          <a:lstStyle/>
          <a:p>
            <a:r>
              <a:rPr lang="es-ES" sz="2400" b="1" dirty="0"/>
              <a:t>Toda empresa que subcontrate queda facultada por Ley a solicitar a la empresa contratada la exhibición de los siguientes documentos:</a:t>
            </a:r>
            <a:endParaRPr lang="es-ES" sz="2400" dirty="0"/>
          </a:p>
          <a:p>
            <a:endParaRPr lang="es-ES" dirty="0"/>
          </a:p>
          <a:p>
            <a:pPr marL="114300" indent="0">
              <a:buNone/>
            </a:pPr>
            <a:endParaRPr lang="es-ES" sz="3200" dirty="0"/>
          </a:p>
          <a:p>
            <a:pPr>
              <a:buFont typeface="Arial" panose="020B0604020202020204" pitchFamily="34" charset="0"/>
              <a:buChar char="•"/>
            </a:pPr>
            <a:r>
              <a:rPr lang="es-ES" sz="3200" dirty="0"/>
              <a:t>Declaración nominada de historia laboral.</a:t>
            </a:r>
          </a:p>
          <a:p>
            <a:pPr>
              <a:buFont typeface="Arial" panose="020B0604020202020204" pitchFamily="34" charset="0"/>
              <a:buChar char="•"/>
            </a:pPr>
            <a:r>
              <a:rPr lang="es-ES" sz="3200" dirty="0"/>
              <a:t>Recibo de pago a organismos previsionales.</a:t>
            </a:r>
          </a:p>
          <a:p>
            <a:pPr>
              <a:buFont typeface="Arial" panose="020B0604020202020204" pitchFamily="34" charset="0"/>
              <a:buChar char="•"/>
            </a:pPr>
            <a:r>
              <a:rPr lang="es-ES" sz="3200" dirty="0"/>
              <a:t>Certificado que acredite situación regular de pago de las contribuciones a la seguridad social a la entidad previsional (certificado único BPS al día).</a:t>
            </a:r>
          </a:p>
          <a:p>
            <a:pPr>
              <a:buFont typeface="Arial" panose="020B0604020202020204" pitchFamily="34" charset="0"/>
              <a:buChar char="•"/>
            </a:pPr>
            <a:r>
              <a:rPr lang="es-ES" sz="3200" dirty="0"/>
              <a:t>Constancia del Banco de Seguros del Estado que acredite la existencia del seguro de accidentes de trabajo y enfermedades profesionales y su correspondiente factura o certificado vigente a la fecha de control.</a:t>
            </a:r>
          </a:p>
          <a:p>
            <a:pPr>
              <a:buFont typeface="Arial" panose="020B0604020202020204" pitchFamily="34" charset="0"/>
              <a:buChar char="•"/>
            </a:pPr>
            <a:r>
              <a:rPr lang="es-ES" sz="3200" dirty="0"/>
              <a:t>Planilla de control de trabajo de MTSS.</a:t>
            </a:r>
          </a:p>
          <a:p>
            <a:pPr>
              <a:buFont typeface="Arial" panose="020B0604020202020204" pitchFamily="34" charset="0"/>
              <a:buChar char="•"/>
            </a:pPr>
            <a:r>
              <a:rPr lang="es-ES" sz="3200" dirty="0"/>
              <a:t>Recibos de haberes salariales (jornales, horas extras, etc.).</a:t>
            </a:r>
          </a:p>
          <a:p>
            <a:endParaRPr lang="es-UY" dirty="0"/>
          </a:p>
        </p:txBody>
      </p:sp>
    </p:spTree>
    <p:extLst>
      <p:ext uri="{BB962C8B-B14F-4D97-AF65-F5344CB8AC3E}">
        <p14:creationId xmlns:p14="http://schemas.microsoft.com/office/powerpoint/2010/main" val="37151667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03B8D96B-2AB2-D97F-2BC3-C548F89DD14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18</a:t>
            </a:fld>
            <a:endParaRPr lang="es-419"/>
          </a:p>
        </p:txBody>
      </p:sp>
      <p:sp>
        <p:nvSpPr>
          <p:cNvPr id="3" name="Subtítulo 2">
            <a:extLst>
              <a:ext uri="{FF2B5EF4-FFF2-40B4-BE49-F238E27FC236}">
                <a16:creationId xmlns:a16="http://schemas.microsoft.com/office/drawing/2014/main" id="{242BA74D-17C6-735A-462E-8CCAB663C561}"/>
              </a:ext>
            </a:extLst>
          </p:cNvPr>
          <p:cNvSpPr>
            <a:spLocks noGrp="1"/>
          </p:cNvSpPr>
          <p:nvPr>
            <p:ph type="subTitle" idx="1"/>
          </p:nvPr>
        </p:nvSpPr>
        <p:spPr/>
        <p:txBody>
          <a:bodyPr/>
          <a:lstStyle/>
          <a:p>
            <a:pPr algn="ctr"/>
            <a:r>
              <a:rPr lang="es-UY" b="1" dirty="0"/>
              <a:t>Juicios  </a:t>
            </a:r>
          </a:p>
        </p:txBody>
      </p:sp>
      <p:sp>
        <p:nvSpPr>
          <p:cNvPr id="4" name="Marcador de texto 3">
            <a:extLst>
              <a:ext uri="{FF2B5EF4-FFF2-40B4-BE49-F238E27FC236}">
                <a16:creationId xmlns:a16="http://schemas.microsoft.com/office/drawing/2014/main" id="{540A5E69-C86D-5E2F-B49B-B6EE1CDE57F2}"/>
              </a:ext>
            </a:extLst>
          </p:cNvPr>
          <p:cNvSpPr>
            <a:spLocks noGrp="1"/>
          </p:cNvSpPr>
          <p:nvPr>
            <p:ph type="body" idx="2"/>
          </p:nvPr>
        </p:nvSpPr>
        <p:spPr/>
        <p:txBody>
          <a:bodyPr/>
          <a:lstStyle/>
          <a:p>
            <a:r>
              <a:rPr lang="es-UY" sz="3600" dirty="0"/>
              <a:t>Enfrentamos 728 juicios de trabajadores de empresas tercerizadas</a:t>
            </a:r>
          </a:p>
          <a:p>
            <a:r>
              <a:rPr lang="es-UY" sz="3600" dirty="0"/>
              <a:t>En todos ellos opusimos excepciones de falta de legitimación pasiva e intentamos probar los controles. </a:t>
            </a:r>
          </a:p>
          <a:p>
            <a:r>
              <a:rPr lang="es-UY" sz="3600" dirty="0"/>
              <a:t>Molestamos  a todos los gerentes financieros que se convirtieron en grandes testigos.  </a:t>
            </a:r>
          </a:p>
          <a:p>
            <a:r>
              <a:rPr lang="es-UY" sz="3600" dirty="0"/>
              <a:t>Nos condenaron en 228. Subsidiarios en 112. Solidarios 108</a:t>
            </a:r>
          </a:p>
          <a:p>
            <a:r>
              <a:rPr lang="es-UY" sz="3600" dirty="0"/>
              <a:t>Hubo 500 juicios en los que a pesar de haber sido condenados, no pagamos porque  </a:t>
            </a:r>
          </a:p>
          <a:p>
            <a:pPr lvl="8"/>
            <a:r>
              <a:rPr lang="es-UY" sz="3600" dirty="0"/>
              <a:t> Se pago con dinero retenido</a:t>
            </a:r>
          </a:p>
          <a:p>
            <a:pPr lvl="8"/>
            <a:r>
              <a:rPr lang="es-UY" sz="3600" dirty="0"/>
              <a:t>Pago el </a:t>
            </a:r>
            <a:r>
              <a:rPr lang="es-UY" sz="3600" dirty="0" err="1"/>
              <a:t>co</a:t>
            </a:r>
            <a:r>
              <a:rPr lang="es-UY" sz="3600" dirty="0"/>
              <a:t> – demandado</a:t>
            </a:r>
          </a:p>
          <a:p>
            <a:pPr lvl="8"/>
            <a:r>
              <a:rPr lang="es-UY" sz="3600" dirty="0"/>
              <a:t>Acogió la falta de legitimación </a:t>
            </a:r>
          </a:p>
          <a:p>
            <a:pPr marL="3771900" lvl="8" indent="0">
              <a:buNone/>
            </a:pPr>
            <a:endParaRPr lang="es-UY" sz="3600" dirty="0"/>
          </a:p>
          <a:p>
            <a:pPr marL="3771900" lvl="8" indent="0">
              <a:buNone/>
            </a:pPr>
            <a:endParaRPr lang="es-UY" dirty="0"/>
          </a:p>
        </p:txBody>
      </p:sp>
    </p:spTree>
    <p:extLst>
      <p:ext uri="{BB962C8B-B14F-4D97-AF65-F5344CB8AC3E}">
        <p14:creationId xmlns:p14="http://schemas.microsoft.com/office/powerpoint/2010/main" val="1817047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AA953C4C-FD2F-4905-5CCF-D742D4FC92E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19</a:t>
            </a:fld>
            <a:endParaRPr lang="es-419"/>
          </a:p>
        </p:txBody>
      </p:sp>
      <p:sp>
        <p:nvSpPr>
          <p:cNvPr id="3" name="Subtítulo 2">
            <a:extLst>
              <a:ext uri="{FF2B5EF4-FFF2-40B4-BE49-F238E27FC236}">
                <a16:creationId xmlns:a16="http://schemas.microsoft.com/office/drawing/2014/main" id="{D034538D-B548-BA8D-A90C-B02C3011BC56}"/>
              </a:ext>
            </a:extLst>
          </p:cNvPr>
          <p:cNvSpPr>
            <a:spLocks noGrp="1"/>
          </p:cNvSpPr>
          <p:nvPr>
            <p:ph type="subTitle" idx="1"/>
          </p:nvPr>
        </p:nvSpPr>
        <p:spPr/>
        <p:txBody>
          <a:bodyPr/>
          <a:lstStyle/>
          <a:p>
            <a:r>
              <a:rPr lang="es-ES" b="1" dirty="0"/>
              <a:t> Facultad de retención de los pagos</a:t>
            </a:r>
            <a:endParaRPr lang="es-ES" dirty="0"/>
          </a:p>
          <a:p>
            <a:endParaRPr lang="es-UY" dirty="0"/>
          </a:p>
        </p:txBody>
      </p:sp>
      <p:sp>
        <p:nvSpPr>
          <p:cNvPr id="4" name="Marcador de texto 3">
            <a:extLst>
              <a:ext uri="{FF2B5EF4-FFF2-40B4-BE49-F238E27FC236}">
                <a16:creationId xmlns:a16="http://schemas.microsoft.com/office/drawing/2014/main" id="{D2E2DDA7-AF86-1B8E-3AC6-34BDE363E88E}"/>
              </a:ext>
            </a:extLst>
          </p:cNvPr>
          <p:cNvSpPr>
            <a:spLocks noGrp="1"/>
          </p:cNvSpPr>
          <p:nvPr>
            <p:ph type="body" idx="2"/>
          </p:nvPr>
        </p:nvSpPr>
        <p:spPr/>
        <p:txBody>
          <a:bodyPr/>
          <a:lstStyle/>
          <a:p>
            <a:r>
              <a:rPr lang="es-ES" sz="2400" dirty="0"/>
              <a:t>El art. 5 de la ley </a:t>
            </a:r>
            <a:r>
              <a:rPr lang="es-ES" sz="2400" dirty="0" err="1"/>
              <a:t>nº</a:t>
            </a:r>
            <a:r>
              <a:rPr lang="es-ES" sz="2400" dirty="0"/>
              <a:t> 18.251 establece que cuando el subcontratista, el intermediario o la empresa suministradora no acrediten oportunamente el cumplimiento de las obligaciones referidas con la exhibición de los documentos que prevé el art. 4, el patrono podrá retener de las obligaciones que tenga a favor de los trabajadores, organismos previsionales o Banco de Seguros, el monto correspondiente. En caso que se ejerza el derecho de retención, el monto retenido debe destinarse a pagar al trabajador o acreedor.</a:t>
            </a:r>
          </a:p>
          <a:p>
            <a:endParaRPr lang="es-ES" sz="2400" b="1" dirty="0"/>
          </a:p>
          <a:p>
            <a:pPr marL="114300" indent="0">
              <a:buNone/>
            </a:pPr>
            <a:endParaRPr lang="es-ES" sz="4000" b="1" dirty="0"/>
          </a:p>
          <a:p>
            <a:pPr marL="114300" indent="0">
              <a:buNone/>
            </a:pPr>
            <a:r>
              <a:rPr lang="es-ES" sz="4000" b="1" dirty="0"/>
              <a:t>  Pago con subrogación</a:t>
            </a:r>
          </a:p>
          <a:p>
            <a:r>
              <a:rPr lang="es-ES" sz="2400" dirty="0"/>
              <a:t>También se faculta al empresario principal (quien de otro modo quedaría obligado en forma solidaria o subsidiaria según los casos) a pagar con su propio dinero al trabajador, a la entidad previsional o al BSE.  </a:t>
            </a:r>
          </a:p>
          <a:p>
            <a:r>
              <a:rPr lang="es-ES" sz="2400" dirty="0"/>
              <a:t>La ley aclara expresamente que el empresario principal que así proceda, quedará subrogado en el crédito que tenían quienes recibieron la paga contra el subcontratista, intermediario o agencia, pudiendo iniciar una acción de regreso contra el deudor.</a:t>
            </a:r>
          </a:p>
          <a:p>
            <a:endParaRPr lang="es-UY" dirty="0"/>
          </a:p>
        </p:txBody>
      </p:sp>
    </p:spTree>
    <p:extLst>
      <p:ext uri="{BB962C8B-B14F-4D97-AF65-F5344CB8AC3E}">
        <p14:creationId xmlns:p14="http://schemas.microsoft.com/office/powerpoint/2010/main" val="4265245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7249568" y="3293075"/>
            <a:ext cx="8913600" cy="3666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419" sz="2000" dirty="0"/>
              <a:t>T</a:t>
            </a:r>
            <a:r>
              <a:rPr lang="es-ES" sz="1800" dirty="0" err="1"/>
              <a:t>ercerizar</a:t>
            </a:r>
            <a:r>
              <a:rPr lang="es-ES" sz="2000" dirty="0"/>
              <a:t> es hacer que ciertos trabajos necesarios para el resultado final de los bienes y servicios que una empresa produce, los haga un tercero. Se da cuando una empresa, en lugar de usar directamente a su personal, contrata a otra empresa para que sea esa la que aporte el mismo. Suele ocurrir cuando el trabajo o la mano de obra solicitada por la empresa contratante requiere de cierta especialidad. </a:t>
            </a:r>
            <a:endParaRPr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BB553211-39B3-CD60-790E-DBACC595308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20</a:t>
            </a:fld>
            <a:endParaRPr lang="es-419"/>
          </a:p>
        </p:txBody>
      </p:sp>
      <p:sp>
        <p:nvSpPr>
          <p:cNvPr id="3" name="Subtítulo 2">
            <a:extLst>
              <a:ext uri="{FF2B5EF4-FFF2-40B4-BE49-F238E27FC236}">
                <a16:creationId xmlns:a16="http://schemas.microsoft.com/office/drawing/2014/main" id="{E044E784-035B-1BD2-643B-2418A350C90D}"/>
              </a:ext>
            </a:extLst>
          </p:cNvPr>
          <p:cNvSpPr>
            <a:spLocks noGrp="1"/>
          </p:cNvSpPr>
          <p:nvPr>
            <p:ph type="subTitle" idx="1"/>
          </p:nvPr>
        </p:nvSpPr>
        <p:spPr/>
        <p:txBody>
          <a:bodyPr/>
          <a:lstStyle/>
          <a:p>
            <a:r>
              <a:rPr lang="es-ES" b="1" dirty="0"/>
              <a:t>¿Por qué tiempo se responde?</a:t>
            </a:r>
            <a:endParaRPr lang="es-ES" dirty="0"/>
          </a:p>
          <a:p>
            <a:endParaRPr lang="es-UY" dirty="0"/>
          </a:p>
        </p:txBody>
      </p:sp>
      <p:sp>
        <p:nvSpPr>
          <p:cNvPr id="4" name="Marcador de texto 3">
            <a:extLst>
              <a:ext uri="{FF2B5EF4-FFF2-40B4-BE49-F238E27FC236}">
                <a16:creationId xmlns:a16="http://schemas.microsoft.com/office/drawing/2014/main" id="{A4BA2CC7-6BEA-1DA4-FC4E-3D97533E62E4}"/>
              </a:ext>
            </a:extLst>
          </p:cNvPr>
          <p:cNvSpPr>
            <a:spLocks noGrp="1"/>
          </p:cNvSpPr>
          <p:nvPr>
            <p:ph type="body" idx="2"/>
          </p:nvPr>
        </p:nvSpPr>
        <p:spPr/>
        <p:txBody>
          <a:bodyPr/>
          <a:lstStyle/>
          <a:p>
            <a:r>
              <a:rPr lang="es-ES" sz="3200" dirty="0"/>
              <a:t>El límite temporal a la responsabilidad del empresario principal alcanza a las obligaciones devengadas durante el período de subcontratación, </a:t>
            </a:r>
          </a:p>
          <a:p>
            <a:r>
              <a:rPr lang="es-ES" sz="3200" dirty="0"/>
              <a:t>Cuando se trate de obligaciones que se determinen en función de períodos mayores al de la subcontratación, intermediación o suministro, la cuantía máxima por la que responderá el empresario principal o la empresa usuaria no podrá exceder el equivalente de lo que se hubiera devengado si los operarios trabajasen en forma directa para el mismo.  Si por ejemplo un trabajador con 6 años de antigüedad con el subcontratista es despedido a los 20 días de estar prestando servicios a un empresario principal, éste responderá solidariamente por una mensualidad de despido, y no por seis.</a:t>
            </a:r>
          </a:p>
          <a:p>
            <a:pPr algn="just"/>
            <a:r>
              <a:rPr lang="es-ES" sz="3200" dirty="0">
                <a:effectLst/>
              </a:rPr>
              <a:t/>
            </a:r>
            <a:br>
              <a:rPr lang="es-ES" sz="3200" dirty="0">
                <a:effectLst/>
              </a:rPr>
            </a:br>
            <a:endParaRPr lang="es-UY" sz="3200" dirty="0"/>
          </a:p>
        </p:txBody>
      </p:sp>
    </p:spTree>
    <p:extLst>
      <p:ext uri="{BB962C8B-B14F-4D97-AF65-F5344CB8AC3E}">
        <p14:creationId xmlns:p14="http://schemas.microsoft.com/office/powerpoint/2010/main" val="32370902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2260C324-092B-2E51-7EC5-569FA9A835E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21</a:t>
            </a:fld>
            <a:endParaRPr lang="es-419"/>
          </a:p>
        </p:txBody>
      </p:sp>
      <p:sp>
        <p:nvSpPr>
          <p:cNvPr id="3" name="Subtítulo 2">
            <a:extLst>
              <a:ext uri="{FF2B5EF4-FFF2-40B4-BE49-F238E27FC236}">
                <a16:creationId xmlns:a16="http://schemas.microsoft.com/office/drawing/2014/main" id="{CA669C7B-981C-E74A-1366-E566AFFC54C3}"/>
              </a:ext>
            </a:extLst>
          </p:cNvPr>
          <p:cNvSpPr>
            <a:spLocks noGrp="1"/>
          </p:cNvSpPr>
          <p:nvPr>
            <p:ph type="subTitle" idx="1"/>
          </p:nvPr>
        </p:nvSpPr>
        <p:spPr/>
        <p:txBody>
          <a:bodyPr/>
          <a:lstStyle/>
          <a:p>
            <a:pPr algn="just"/>
            <a:r>
              <a:rPr lang="es-UY" sz="2800" b="1" kern="100" dirty="0">
                <a:effectLst/>
                <a:latin typeface="Arial" panose="020B0604020202020204" pitchFamily="34" charset="0"/>
                <a:ea typeface="NSimSun" panose="02010609030101010101" pitchFamily="49" charset="-122"/>
                <a:cs typeface="Arial" panose="020B0604020202020204" pitchFamily="34" charset="0"/>
              </a:rPr>
              <a:t>Recomendaciones  prácticas a tener en cuenta para los controles de tercerizaciones:</a:t>
            </a:r>
            <a:endParaRPr lang="es-UY" sz="2800" kern="100" dirty="0">
              <a:effectLst/>
              <a:latin typeface="Arial" panose="020B0604020202020204" pitchFamily="34" charset="0"/>
              <a:ea typeface="NSimSun" panose="02010609030101010101" pitchFamily="49" charset="-122"/>
              <a:cs typeface="Arial" panose="020B0604020202020204" pitchFamily="34" charset="0"/>
            </a:endParaRPr>
          </a:p>
          <a:p>
            <a:pPr algn="just"/>
            <a:r>
              <a:rPr lang="es-UY" sz="2800" b="1" kern="100" dirty="0">
                <a:effectLst/>
                <a:latin typeface="Arial" panose="020B0604020202020204" pitchFamily="34" charset="0"/>
                <a:ea typeface="NSimSun" panose="02010609030101010101" pitchFamily="49" charset="-122"/>
                <a:cs typeface="Arial" panose="020B0604020202020204" pitchFamily="34" charset="0"/>
              </a:rPr>
              <a:t> </a:t>
            </a:r>
            <a:endParaRPr lang="es-UY" sz="2800" kern="100" dirty="0">
              <a:effectLst/>
              <a:latin typeface="Arial" panose="020B0604020202020204" pitchFamily="34" charset="0"/>
              <a:ea typeface="NSimSun" panose="02010609030101010101" pitchFamily="49" charset="-122"/>
              <a:cs typeface="Arial" panose="020B0604020202020204" pitchFamily="34" charset="0"/>
            </a:endParaRPr>
          </a:p>
          <a:p>
            <a:endParaRPr lang="es-UY" sz="2800" dirty="0">
              <a:latin typeface="Arial" panose="020B0604020202020204" pitchFamily="34" charset="0"/>
              <a:cs typeface="Arial" panose="020B0604020202020204" pitchFamily="34" charset="0"/>
            </a:endParaRPr>
          </a:p>
        </p:txBody>
      </p:sp>
      <p:sp>
        <p:nvSpPr>
          <p:cNvPr id="4" name="Marcador de texto 3">
            <a:extLst>
              <a:ext uri="{FF2B5EF4-FFF2-40B4-BE49-F238E27FC236}">
                <a16:creationId xmlns:a16="http://schemas.microsoft.com/office/drawing/2014/main" id="{0CE3F981-92DA-DE81-2090-883B70ADBEED}"/>
              </a:ext>
            </a:extLst>
          </p:cNvPr>
          <p:cNvSpPr>
            <a:spLocks noGrp="1"/>
          </p:cNvSpPr>
          <p:nvPr>
            <p:ph type="body" idx="2"/>
          </p:nvPr>
        </p:nvSpPr>
        <p:spPr>
          <a:xfrm>
            <a:off x="1319349" y="2103120"/>
            <a:ext cx="15231291" cy="6557554"/>
          </a:xfrm>
        </p:spPr>
        <p:txBody>
          <a:bodyPr/>
          <a:lstStyle/>
          <a:p>
            <a:pPr marL="114300" indent="0" algn="just">
              <a:buNone/>
            </a:pPr>
            <a:r>
              <a:rPr lang="es-UY" sz="2000" kern="100" dirty="0">
                <a:effectLst/>
                <a:latin typeface="Arial" panose="020B0604020202020204" pitchFamily="34" charset="0"/>
                <a:ea typeface="NSimSun" panose="02010609030101010101" pitchFamily="49" charset="-122"/>
                <a:cs typeface="Arial" panose="020B0604020202020204" pitchFamily="34" charset="0"/>
              </a:rPr>
              <a:t>a) solicitar la documentación en tiempo y forma, es importante documentadamente </a:t>
            </a:r>
            <a:r>
              <a:rPr lang="es-UY" sz="2000" kern="100" dirty="0" err="1">
                <a:effectLst/>
                <a:latin typeface="Arial" panose="020B0604020202020204" pitchFamily="34" charset="0"/>
                <a:ea typeface="NSimSun" panose="02010609030101010101" pitchFamily="49" charset="-122"/>
                <a:cs typeface="Arial" panose="020B0604020202020204" pitchFamily="34" charset="0"/>
              </a:rPr>
              <a:t>via</a:t>
            </a:r>
            <a:r>
              <a:rPr lang="es-UY" sz="2000" kern="100" dirty="0">
                <a:effectLst/>
                <a:latin typeface="Arial" panose="020B0604020202020204" pitchFamily="34" charset="0"/>
                <a:ea typeface="NSimSun" panose="02010609030101010101" pitchFamily="49" charset="-122"/>
                <a:cs typeface="Arial" panose="020B0604020202020204" pitchFamily="34" charset="0"/>
              </a:rPr>
              <a:t> mail por ej. </a:t>
            </a:r>
          </a:p>
          <a:p>
            <a:pPr marL="114300" indent="0" algn="just">
              <a:buNone/>
            </a:pPr>
            <a:r>
              <a:rPr lang="es-UY" sz="2000" kern="100" dirty="0">
                <a:effectLst/>
                <a:latin typeface="Arial" panose="020B0604020202020204" pitchFamily="34" charset="0"/>
                <a:ea typeface="NSimSun" panose="02010609030101010101" pitchFamily="49" charset="-122"/>
                <a:cs typeface="Arial" panose="020B0604020202020204" pitchFamily="34" charset="0"/>
              </a:rPr>
              <a:t> y que la misma se presente en forma integral y no por etapas.</a:t>
            </a:r>
          </a:p>
          <a:p>
            <a:pPr algn="just"/>
            <a:endParaRPr lang="es-UY" sz="2000" kern="100" dirty="0">
              <a:effectLst/>
              <a:latin typeface="Arial" panose="020B0604020202020204" pitchFamily="34" charset="0"/>
              <a:ea typeface="NSimSun" panose="02010609030101010101" pitchFamily="49" charset="-122"/>
              <a:cs typeface="Arial" panose="020B0604020202020204" pitchFamily="34" charset="0"/>
            </a:endParaRPr>
          </a:p>
          <a:p>
            <a:pPr marL="114300" indent="0" algn="just">
              <a:buNone/>
            </a:pPr>
            <a:r>
              <a:rPr lang="es-UY" sz="2000" kern="100" dirty="0">
                <a:effectLst/>
                <a:latin typeface="Arial" panose="020B0604020202020204" pitchFamily="34" charset="0"/>
                <a:ea typeface="NSimSun" panose="02010609030101010101" pitchFamily="49" charset="-122"/>
                <a:cs typeface="Arial" panose="020B0604020202020204" pitchFamily="34" charset="0"/>
              </a:rPr>
              <a:t>b) delimitar las responsabilidades correspondientes dentro de los procedimientos de control, que documentación proporciona </a:t>
            </a:r>
            <a:r>
              <a:rPr lang="es-UY" sz="2000" kern="100" dirty="0" err="1">
                <a:effectLst/>
                <a:latin typeface="Arial" panose="020B0604020202020204" pitchFamily="34" charset="0"/>
                <a:ea typeface="NSimSun" panose="02010609030101010101" pitchFamily="49" charset="-122"/>
                <a:cs typeface="Arial" panose="020B0604020202020204" pitchFamily="34" charset="0"/>
              </a:rPr>
              <a:t>rrhh</a:t>
            </a:r>
            <a:r>
              <a:rPr lang="es-UY" sz="2000" kern="100" dirty="0">
                <a:effectLst/>
                <a:latin typeface="Arial" panose="020B0604020202020204" pitchFamily="34" charset="0"/>
                <a:ea typeface="NSimSun" panose="02010609030101010101" pitchFamily="49" charset="-122"/>
                <a:cs typeface="Arial" panose="020B0604020202020204" pitchFamily="34" charset="0"/>
              </a:rPr>
              <a:t> y cual la empresa, para que haya control por oposición de intereses.</a:t>
            </a:r>
          </a:p>
          <a:p>
            <a:pPr marL="114300" indent="0" algn="just">
              <a:buNone/>
            </a:pPr>
            <a:endParaRPr lang="es-UY" sz="2000" kern="100" dirty="0">
              <a:effectLst/>
              <a:latin typeface="Arial" panose="020B0604020202020204" pitchFamily="34" charset="0"/>
              <a:ea typeface="NSimSun" panose="02010609030101010101" pitchFamily="49" charset="-122"/>
              <a:cs typeface="Arial" panose="020B0604020202020204" pitchFamily="34" charset="0"/>
            </a:endParaRPr>
          </a:p>
          <a:p>
            <a:pPr marL="114300" indent="0" algn="just">
              <a:buNone/>
            </a:pPr>
            <a:r>
              <a:rPr lang="es-UY" sz="2000" kern="100" dirty="0">
                <a:effectLst/>
                <a:latin typeface="Arial" panose="020B0604020202020204" pitchFamily="34" charset="0"/>
                <a:ea typeface="NSimSun" panose="02010609030101010101" pitchFamily="49" charset="-122"/>
                <a:cs typeface="Arial" panose="020B0604020202020204" pitchFamily="34" charset="0"/>
              </a:rPr>
              <a:t>c) generar los registros de asistencia por mecanismos confiables propios para cotejar con los enviados por la empresa.</a:t>
            </a:r>
          </a:p>
          <a:p>
            <a:pPr marL="114300" indent="0" algn="just">
              <a:buNone/>
            </a:pPr>
            <a:r>
              <a:rPr lang="es-UY" sz="2000" kern="100" dirty="0">
                <a:effectLst/>
                <a:latin typeface="Arial" panose="020B0604020202020204" pitchFamily="34" charset="0"/>
                <a:ea typeface="NSimSun" panose="02010609030101010101" pitchFamily="49" charset="-122"/>
                <a:cs typeface="Arial" panose="020B0604020202020204" pitchFamily="34" charset="0"/>
              </a:rPr>
              <a:t> </a:t>
            </a:r>
          </a:p>
          <a:p>
            <a:pPr marL="114300" indent="0" algn="just">
              <a:buNone/>
            </a:pPr>
            <a:r>
              <a:rPr lang="es-UY" sz="2000" kern="100" dirty="0">
                <a:effectLst/>
                <a:latin typeface="Arial" panose="020B0604020202020204" pitchFamily="34" charset="0"/>
                <a:ea typeface="NSimSun" panose="02010609030101010101" pitchFamily="49" charset="-122"/>
                <a:cs typeface="Arial" panose="020B0604020202020204" pitchFamily="34" charset="0"/>
              </a:rPr>
              <a:t>d) realizar los controles en tiempo y forma para evitar reclamos por demoras en la tramitación de facturas.</a:t>
            </a:r>
          </a:p>
          <a:p>
            <a:pPr algn="just"/>
            <a:endParaRPr lang="es-UY" sz="2000" kern="100" dirty="0">
              <a:effectLst/>
              <a:latin typeface="Arial" panose="020B0604020202020204" pitchFamily="34" charset="0"/>
              <a:ea typeface="NSimSun" panose="02010609030101010101" pitchFamily="49" charset="-122"/>
              <a:cs typeface="Arial" panose="020B0604020202020204" pitchFamily="34" charset="0"/>
            </a:endParaRPr>
          </a:p>
          <a:p>
            <a:pPr marL="114300" indent="0" algn="just">
              <a:buNone/>
            </a:pPr>
            <a:r>
              <a:rPr lang="es-UY" sz="2000" kern="100" dirty="0">
                <a:effectLst/>
                <a:latin typeface="Arial" panose="020B0604020202020204" pitchFamily="34" charset="0"/>
                <a:ea typeface="NSimSun" panose="02010609030101010101" pitchFamily="49" charset="-122"/>
                <a:cs typeface="Arial" panose="020B0604020202020204" pitchFamily="34" charset="0"/>
              </a:rPr>
              <a:t>e) establecer un vinculo fluido con las personas que operan como contraparte de las empresas para la aclaración de dudas y obtención de información adicional, por ejemplo los recibos con firma digital.</a:t>
            </a:r>
          </a:p>
          <a:p>
            <a:pPr algn="just"/>
            <a:endParaRPr lang="es-UY" sz="2000" kern="100" dirty="0">
              <a:effectLst/>
              <a:latin typeface="Arial" panose="020B0604020202020204" pitchFamily="34" charset="0"/>
              <a:ea typeface="NSimSun" panose="02010609030101010101" pitchFamily="49" charset="-122"/>
              <a:cs typeface="Arial" panose="020B0604020202020204" pitchFamily="34" charset="0"/>
            </a:endParaRPr>
          </a:p>
          <a:p>
            <a:pPr marL="114300" indent="0" algn="just">
              <a:buNone/>
            </a:pPr>
            <a:r>
              <a:rPr lang="es-UY" sz="2000" kern="100" dirty="0">
                <a:effectLst/>
                <a:latin typeface="Arial" panose="020B0604020202020204" pitchFamily="34" charset="0"/>
                <a:ea typeface="NSimSun" panose="02010609030101010101" pitchFamily="49" charset="-122"/>
                <a:cs typeface="Arial" panose="020B0604020202020204" pitchFamily="34" charset="0"/>
              </a:rPr>
              <a:t>f)  cuando se realicen los controles correspondientes aplicar siempre el criterio de materialidad,   por ej. con  las horas trabajadas, si hay discrepancias y son pequeñas  permitir que las mismas sean corregidas en meses posteriores asimismo cuando haya pequeñas diferencias salariales por ejemplo en la realización y remuneración de horas extras, horas nocturnas, tareas diferentes por laudo a la </a:t>
            </a:r>
            <a:r>
              <a:rPr lang="es-UY" sz="2000" kern="100" dirty="0" err="1">
                <a:effectLst/>
                <a:latin typeface="Arial" panose="020B0604020202020204" pitchFamily="34" charset="0"/>
                <a:ea typeface="NSimSun" panose="02010609030101010101" pitchFamily="49" charset="-122"/>
                <a:cs typeface="Arial" panose="020B0604020202020204" pitchFamily="34" charset="0"/>
              </a:rPr>
              <a:t>categoria</a:t>
            </a:r>
            <a:r>
              <a:rPr lang="es-UY" sz="2000" kern="100" dirty="0">
                <a:effectLst/>
                <a:latin typeface="Arial" panose="020B0604020202020204" pitchFamily="34" charset="0"/>
                <a:ea typeface="NSimSun" panose="02010609030101010101" pitchFamily="49" charset="-122"/>
                <a:cs typeface="Arial" panose="020B0604020202020204" pitchFamily="34" charset="0"/>
              </a:rPr>
              <a:t> asignada al trabajador de acuerdo al recibo/planilla de trabajo, etc.</a:t>
            </a:r>
          </a:p>
          <a:p>
            <a:pPr marL="114300" indent="0" algn="just">
              <a:buNone/>
            </a:pPr>
            <a:r>
              <a:rPr lang="es-UY" sz="2000" kern="100" dirty="0">
                <a:effectLst/>
                <a:latin typeface="Arial" panose="020B0604020202020204" pitchFamily="34" charset="0"/>
                <a:ea typeface="NSimSun" panose="02010609030101010101" pitchFamily="49" charset="-122"/>
                <a:cs typeface="Arial" panose="020B0604020202020204" pitchFamily="34" charset="0"/>
              </a:rPr>
              <a:t> </a:t>
            </a:r>
          </a:p>
          <a:p>
            <a:pPr marL="114300" indent="0" algn="just">
              <a:buNone/>
            </a:pPr>
            <a:r>
              <a:rPr lang="es-UY" sz="2000" kern="100" dirty="0">
                <a:effectLst/>
                <a:latin typeface="Arial" panose="020B0604020202020204" pitchFamily="34" charset="0"/>
                <a:ea typeface="NSimSun" panose="02010609030101010101" pitchFamily="49" charset="-122"/>
                <a:cs typeface="Arial" panose="020B0604020202020204" pitchFamily="34" charset="0"/>
              </a:rPr>
              <a:t>g) priorizar el cobro de los salarios por los empleados, siempre hay tiempo hacia adelante para corregir errores detectados en forma tardía.</a:t>
            </a:r>
          </a:p>
          <a:p>
            <a:pPr algn="just"/>
            <a:endParaRPr lang="es-UY" sz="2000" kern="100" dirty="0">
              <a:effectLst/>
              <a:latin typeface="Arial" panose="020B0604020202020204" pitchFamily="34" charset="0"/>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6164263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2A8155B2-8BA9-EEEE-805D-C4CCC6513F0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22</a:t>
            </a:fld>
            <a:endParaRPr lang="es-419"/>
          </a:p>
        </p:txBody>
      </p:sp>
      <p:sp>
        <p:nvSpPr>
          <p:cNvPr id="6" name="CuadroTexto 5">
            <a:extLst>
              <a:ext uri="{FF2B5EF4-FFF2-40B4-BE49-F238E27FC236}">
                <a16:creationId xmlns:a16="http://schemas.microsoft.com/office/drawing/2014/main" id="{437A6C58-93F6-2B3D-4878-C476A88F1146}"/>
              </a:ext>
            </a:extLst>
          </p:cNvPr>
          <p:cNvSpPr txBox="1"/>
          <p:nvPr/>
        </p:nvSpPr>
        <p:spPr>
          <a:xfrm>
            <a:off x="1946365" y="1136469"/>
            <a:ext cx="13885817" cy="3785652"/>
          </a:xfrm>
          <a:prstGeom prst="rect">
            <a:avLst/>
          </a:prstGeom>
          <a:noFill/>
        </p:spPr>
        <p:txBody>
          <a:bodyPr wrap="square">
            <a:spAutoFit/>
          </a:bodyPr>
          <a:lstStyle/>
          <a:p>
            <a:pPr marL="114300" indent="0" algn="just">
              <a:buNone/>
            </a:pPr>
            <a:r>
              <a:rPr lang="es-UY" sz="2000" kern="100" dirty="0">
                <a:solidFill>
                  <a:schemeClr val="accent1">
                    <a:lumMod val="50000"/>
                  </a:schemeClr>
                </a:solidFill>
                <a:effectLst/>
                <a:latin typeface="Arial" panose="020B0604020202020204" pitchFamily="34" charset="0"/>
                <a:ea typeface="NSimSun" panose="02010609030101010101" pitchFamily="49" charset="-122"/>
                <a:cs typeface="Arial" panose="020B0604020202020204" pitchFamily="34" charset="0"/>
              </a:rPr>
              <a:t>h) priorizar la gestión de la empresa, cooperativa, asociación civil, siempre es mejor que ellos sigan existiendo que tener que subrogarnos y realizar su trabajo.</a:t>
            </a:r>
          </a:p>
          <a:p>
            <a:pPr algn="just"/>
            <a:r>
              <a:rPr lang="es-UY" sz="2000" kern="100" dirty="0">
                <a:solidFill>
                  <a:schemeClr val="accent1">
                    <a:lumMod val="50000"/>
                  </a:schemeClr>
                </a:solidFill>
                <a:effectLst/>
                <a:latin typeface="Arial" panose="020B0604020202020204" pitchFamily="34" charset="0"/>
                <a:ea typeface="NSimSun" panose="02010609030101010101" pitchFamily="49" charset="-122"/>
                <a:cs typeface="Arial" panose="020B0604020202020204" pitchFamily="34" charset="0"/>
              </a:rPr>
              <a:t> </a:t>
            </a:r>
          </a:p>
          <a:p>
            <a:pPr algn="just"/>
            <a:r>
              <a:rPr lang="es-UY" sz="2000" kern="100" dirty="0">
                <a:solidFill>
                  <a:schemeClr val="accent1">
                    <a:lumMod val="50000"/>
                  </a:schemeClr>
                </a:solidFill>
                <a:effectLst/>
                <a:latin typeface="Arial" panose="020B0604020202020204" pitchFamily="34" charset="0"/>
                <a:ea typeface="NSimSun" panose="02010609030101010101" pitchFamily="49" charset="-122"/>
                <a:cs typeface="Arial" panose="020B0604020202020204" pitchFamily="34" charset="0"/>
              </a:rPr>
              <a:t>i) actuar siempre que se pueda en consulta con el asesor legal correspondiente, involucrarlo en la gestión, porque cuando las cosas se complican su aporte siempre es necesario.</a:t>
            </a:r>
          </a:p>
          <a:p>
            <a:pPr algn="just"/>
            <a:r>
              <a:rPr lang="es-UY" sz="2000" kern="100" dirty="0">
                <a:solidFill>
                  <a:schemeClr val="accent1">
                    <a:lumMod val="50000"/>
                  </a:schemeClr>
                </a:solidFill>
                <a:effectLst/>
                <a:latin typeface="Arial" panose="020B0604020202020204" pitchFamily="34" charset="0"/>
                <a:ea typeface="NSimSun" panose="02010609030101010101" pitchFamily="49" charset="-122"/>
                <a:cs typeface="Arial" panose="020B0604020202020204" pitchFamily="34" charset="0"/>
              </a:rPr>
              <a:t> </a:t>
            </a:r>
          </a:p>
          <a:p>
            <a:pPr algn="just"/>
            <a:r>
              <a:rPr lang="es-UY" sz="2000" kern="100" dirty="0">
                <a:solidFill>
                  <a:schemeClr val="accent1">
                    <a:lumMod val="50000"/>
                  </a:schemeClr>
                </a:solidFill>
                <a:effectLst/>
                <a:latin typeface="Arial" panose="020B0604020202020204" pitchFamily="34" charset="0"/>
                <a:ea typeface="NSimSun" panose="02010609030101010101" pitchFamily="49" charset="-122"/>
                <a:cs typeface="Arial" panose="020B0604020202020204" pitchFamily="34" charset="0"/>
              </a:rPr>
              <a:t>j) si hay que llegar al pago por  subrogación tener en cuenta que además de las obligaciones salariales también están los descuentos por instituciones de ahorro y crédito, garantías de alquileres, retenciones judiciales, etc., que si bien legalmente no son obligatorias, desde el punto de vista práctico es mejor subrogar también.</a:t>
            </a:r>
          </a:p>
          <a:p>
            <a:pPr algn="just"/>
            <a:r>
              <a:rPr lang="es-UY" sz="2000" kern="100" dirty="0">
                <a:solidFill>
                  <a:schemeClr val="accent1">
                    <a:lumMod val="50000"/>
                  </a:schemeClr>
                </a:solidFill>
                <a:effectLst/>
                <a:latin typeface="Arial" panose="020B0604020202020204" pitchFamily="34" charset="0"/>
                <a:ea typeface="NSimSun" panose="02010609030101010101" pitchFamily="49" charset="-122"/>
                <a:cs typeface="Arial" panose="020B0604020202020204" pitchFamily="34" charset="0"/>
              </a:rPr>
              <a:t> </a:t>
            </a:r>
          </a:p>
          <a:p>
            <a:r>
              <a:rPr lang="es-UY" sz="2000" dirty="0">
                <a:solidFill>
                  <a:schemeClr val="accent1">
                    <a:lumMod val="50000"/>
                  </a:schemeClr>
                </a:solidFill>
                <a:effectLst/>
                <a:latin typeface="Arial" panose="020B0604020202020204" pitchFamily="34" charset="0"/>
                <a:ea typeface="NSimSun" panose="02010609030101010101" pitchFamily="49" charset="-122"/>
                <a:cs typeface="Arial" panose="020B0604020202020204" pitchFamily="34" charset="0"/>
              </a:rPr>
              <a:t>K) Como punto final siempre les sugiero siempre documentar todo los procedimientos aplicados así como las consultas realizadas y las directivas impartidas por las autoridades correspondientes</a:t>
            </a:r>
            <a:endParaRPr lang="es-UY" sz="20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3145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9"/>
          <p:cNvSpPr txBox="1">
            <a:spLocks noGrp="1"/>
          </p:cNvSpPr>
          <p:nvPr>
            <p:ph type="sldNum" idx="12"/>
          </p:nvPr>
        </p:nvSpPr>
        <p:spPr>
          <a:xfrm>
            <a:off x="17190600" y="9734451"/>
            <a:ext cx="1097400" cy="552600"/>
          </a:xfrm>
          <a:prstGeom prst="rect">
            <a:avLst/>
          </a:prstGeom>
        </p:spPr>
        <p:txBody>
          <a:bodyPr spcFirstLastPara="1" wrap="square" lIns="0" tIns="0" rIns="180000" bIns="0" anchor="ctr" anchorCtr="0">
            <a:noAutofit/>
          </a:bodyPr>
          <a:lstStyle/>
          <a:p>
            <a:pPr marL="0" lvl="0" indent="0" algn="r" rtl="0">
              <a:spcBef>
                <a:spcPts val="0"/>
              </a:spcBef>
              <a:spcAft>
                <a:spcPts val="0"/>
              </a:spcAft>
              <a:buNone/>
            </a:pPr>
            <a:fld id="{00000000-1234-1234-1234-123412341234}" type="slidenum">
              <a:rPr lang="es-419"/>
              <a:t>3</a:t>
            </a:fld>
            <a:endParaRPr/>
          </a:p>
        </p:txBody>
      </p:sp>
      <p:sp>
        <p:nvSpPr>
          <p:cNvPr id="63" name="Google Shape;63;p9"/>
          <p:cNvSpPr txBox="1">
            <a:spLocks noGrp="1"/>
          </p:cNvSpPr>
          <p:nvPr>
            <p:ph type="subTitle" idx="1"/>
          </p:nvPr>
        </p:nvSpPr>
        <p:spPr>
          <a:xfrm>
            <a:off x="720000" y="720000"/>
            <a:ext cx="16848000" cy="847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419" sz="6000" b="1" dirty="0"/>
              <a:t>Marco normativo</a:t>
            </a:r>
            <a:endParaRPr sz="6000" b="1" dirty="0"/>
          </a:p>
        </p:txBody>
      </p:sp>
      <p:sp>
        <p:nvSpPr>
          <p:cNvPr id="64" name="Google Shape;64;p9"/>
          <p:cNvSpPr txBox="1">
            <a:spLocks noGrp="1"/>
          </p:cNvSpPr>
          <p:nvPr>
            <p:ph type="body" idx="2"/>
          </p:nvPr>
        </p:nvSpPr>
        <p:spPr>
          <a:xfrm>
            <a:off x="720000" y="1843325"/>
            <a:ext cx="16848000" cy="712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ES" sz="3600" dirty="0"/>
              <a:t>La tercerización laboral está regulada por dos leyes: la </a:t>
            </a:r>
            <a:r>
              <a:rPr lang="es-ES" sz="3600" dirty="0" err="1"/>
              <a:t>nº</a:t>
            </a:r>
            <a:r>
              <a:rPr lang="es-ES" sz="3600" dirty="0"/>
              <a:t> 18.099 de 24.I.2007 que estableció la responsabilidad solidaria de todo patrono o empresario por las deudas de sus subcontratistas, intermediarios o suministradores de mano de obra temporal, y la ley </a:t>
            </a:r>
            <a:r>
              <a:rPr lang="es-ES" sz="3600" dirty="0" err="1"/>
              <a:t>nº</a:t>
            </a:r>
            <a:r>
              <a:rPr lang="es-ES" sz="3600" dirty="0"/>
              <a:t> 18.251 que modificó parcialmente la anterior, estableciendo los requisitos para que la responsabilidad del patrono o empresario principal sea subsidiaria y no solidaria.</a:t>
            </a:r>
          </a:p>
          <a:p>
            <a:pPr marL="0" lvl="0" indent="0" algn="l" rtl="0">
              <a:spcBef>
                <a:spcPts val="0"/>
              </a:spcBef>
              <a:spcAft>
                <a:spcPts val="0"/>
              </a:spcAft>
              <a:buNone/>
            </a:pPr>
            <a:endParaRPr lang="es-ES" sz="3600" dirty="0"/>
          </a:p>
          <a:p>
            <a:pPr marL="0" lvl="0" indent="0" algn="l" rtl="0">
              <a:spcBef>
                <a:spcPts val="0"/>
              </a:spcBef>
              <a:spcAft>
                <a:spcPts val="0"/>
              </a:spcAft>
              <a:buNone/>
            </a:pPr>
            <a:r>
              <a:rPr lang="es-ES" sz="3600" dirty="0"/>
              <a:t>El régimen busca proteger al crédito laboral, y formalizar el mercado de trabajo e involucrar a las empresas en la realización de controles para obtener el cumplimiento de la ley por terceros.</a:t>
            </a:r>
            <a:endParaRPr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F17DF350-BB14-4B7D-4AC3-55780A242D5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4</a:t>
            </a:fld>
            <a:endParaRPr lang="es-419"/>
          </a:p>
        </p:txBody>
      </p:sp>
      <p:sp>
        <p:nvSpPr>
          <p:cNvPr id="3" name="Subtítulo 2">
            <a:extLst>
              <a:ext uri="{FF2B5EF4-FFF2-40B4-BE49-F238E27FC236}">
                <a16:creationId xmlns:a16="http://schemas.microsoft.com/office/drawing/2014/main" id="{7CBC9792-F0A4-3963-D4CD-7BF1A938CFC9}"/>
              </a:ext>
            </a:extLst>
          </p:cNvPr>
          <p:cNvSpPr>
            <a:spLocks noGrp="1"/>
          </p:cNvSpPr>
          <p:nvPr>
            <p:ph type="subTitle" idx="1"/>
          </p:nvPr>
        </p:nvSpPr>
        <p:spPr>
          <a:xfrm>
            <a:off x="2256816" y="720000"/>
            <a:ext cx="15311183" cy="847500"/>
          </a:xfrm>
        </p:spPr>
        <p:txBody>
          <a:bodyPr/>
          <a:lstStyle/>
          <a:p>
            <a:r>
              <a:rPr lang="es-UY" b="1" dirty="0"/>
              <a:t>Definición  legal :  Ley 18. </a:t>
            </a:r>
            <a:r>
              <a:rPr lang="es-UY" b="1" dirty="0" smtClean="0"/>
              <a:t>251  </a:t>
            </a:r>
            <a:r>
              <a:rPr lang="es-ES" sz="3600" b="1" dirty="0"/>
              <a:t>artículo 1º literal A </a:t>
            </a:r>
            <a:endParaRPr lang="es-UY" b="1" dirty="0"/>
          </a:p>
        </p:txBody>
      </p:sp>
      <p:sp>
        <p:nvSpPr>
          <p:cNvPr id="4" name="Marcador de texto 3">
            <a:extLst>
              <a:ext uri="{FF2B5EF4-FFF2-40B4-BE49-F238E27FC236}">
                <a16:creationId xmlns:a16="http://schemas.microsoft.com/office/drawing/2014/main" id="{B3EFD51E-892D-11D9-0707-2905B0D58B6E}"/>
              </a:ext>
            </a:extLst>
          </p:cNvPr>
          <p:cNvSpPr>
            <a:spLocks noGrp="1"/>
          </p:cNvSpPr>
          <p:nvPr>
            <p:ph type="body" idx="2"/>
          </p:nvPr>
        </p:nvSpPr>
        <p:spPr/>
        <p:txBody>
          <a:bodyPr/>
          <a:lstStyle/>
          <a:p>
            <a:pPr marL="114300" indent="0">
              <a:buNone/>
            </a:pPr>
            <a:r>
              <a:rPr lang="es-ES" sz="4000" dirty="0"/>
              <a:t>“ (Subcontratista). Existe subcontratación cuando un empleador, en razón de un acuerdo contractual, se encarga de ejecutar obras o servicios, por su cuenta y riesgo y con trabajadores bajo su dependencia, para una tercera persona física o jurídica, denominada patrono o empresa principal, cuando dichas obras o servicios se encuentren integrados en la organización de éstos o  cuando formen parte de la actividad normal o propia del establecimiento, principal o accesoria (mantenimiento, limpieza, seguridad o vigilancia), ya sea que se cumplan dentro o fuera del mismo.”</a:t>
            </a:r>
            <a:endParaRPr lang="es-UY" sz="4000" dirty="0"/>
          </a:p>
        </p:txBody>
      </p:sp>
    </p:spTree>
    <p:extLst>
      <p:ext uri="{BB962C8B-B14F-4D97-AF65-F5344CB8AC3E}">
        <p14:creationId xmlns:p14="http://schemas.microsoft.com/office/powerpoint/2010/main" val="3900752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919DF658-6250-2270-48C6-ED269FC1080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5</a:t>
            </a:fld>
            <a:endParaRPr lang="es-419"/>
          </a:p>
        </p:txBody>
      </p:sp>
      <p:sp>
        <p:nvSpPr>
          <p:cNvPr id="3" name="Subtítulo 2">
            <a:extLst>
              <a:ext uri="{FF2B5EF4-FFF2-40B4-BE49-F238E27FC236}">
                <a16:creationId xmlns:a16="http://schemas.microsoft.com/office/drawing/2014/main" id="{450AE3D6-595C-BC28-6513-E803C73379D3}"/>
              </a:ext>
            </a:extLst>
          </p:cNvPr>
          <p:cNvSpPr>
            <a:spLocks noGrp="1"/>
          </p:cNvSpPr>
          <p:nvPr>
            <p:ph type="subTitle" idx="1"/>
          </p:nvPr>
        </p:nvSpPr>
        <p:spPr/>
        <p:txBody>
          <a:bodyPr/>
          <a:lstStyle/>
          <a:p>
            <a:r>
              <a:rPr lang="es-UY" dirty="0"/>
              <a:t>SUBCONTRATACION o TERCERIZACION</a:t>
            </a:r>
          </a:p>
          <a:p>
            <a:endParaRPr lang="es-UY" dirty="0"/>
          </a:p>
        </p:txBody>
      </p:sp>
      <p:pic>
        <p:nvPicPr>
          <p:cNvPr id="10" name="Imagen 9">
            <a:extLst>
              <a:ext uri="{FF2B5EF4-FFF2-40B4-BE49-F238E27FC236}">
                <a16:creationId xmlns:a16="http://schemas.microsoft.com/office/drawing/2014/main" id="{0EFB9726-AFC5-7795-FEE1-E90A1C809E08}"/>
              </a:ext>
            </a:extLst>
          </p:cNvPr>
          <p:cNvPicPr>
            <a:picLocks noChangeAspect="1"/>
          </p:cNvPicPr>
          <p:nvPr/>
        </p:nvPicPr>
        <p:blipFill>
          <a:blip r:embed="rId2"/>
          <a:stretch>
            <a:fillRect/>
          </a:stretch>
        </p:blipFill>
        <p:spPr>
          <a:xfrm>
            <a:off x="4381500" y="2619375"/>
            <a:ext cx="9525000" cy="5048250"/>
          </a:xfrm>
          <a:prstGeom prst="rect">
            <a:avLst/>
          </a:prstGeom>
        </p:spPr>
      </p:pic>
    </p:spTree>
    <p:extLst>
      <p:ext uri="{BB962C8B-B14F-4D97-AF65-F5344CB8AC3E}">
        <p14:creationId xmlns:p14="http://schemas.microsoft.com/office/powerpoint/2010/main" val="298760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276C1721-BB8D-5FB3-33C6-BC09CEA0CCC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6</a:t>
            </a:fld>
            <a:endParaRPr lang="es-419"/>
          </a:p>
        </p:txBody>
      </p:sp>
      <p:sp>
        <p:nvSpPr>
          <p:cNvPr id="3" name="Subtítulo 2">
            <a:extLst>
              <a:ext uri="{FF2B5EF4-FFF2-40B4-BE49-F238E27FC236}">
                <a16:creationId xmlns:a16="http://schemas.microsoft.com/office/drawing/2014/main" id="{BE79F217-BCB1-6E9F-271C-7274EBAF9E21}"/>
              </a:ext>
            </a:extLst>
          </p:cNvPr>
          <p:cNvSpPr>
            <a:spLocks noGrp="1"/>
          </p:cNvSpPr>
          <p:nvPr>
            <p:ph type="subTitle" idx="1"/>
          </p:nvPr>
        </p:nvSpPr>
        <p:spPr>
          <a:xfrm>
            <a:off x="1111886" y="610662"/>
            <a:ext cx="16848000" cy="847500"/>
          </a:xfrm>
        </p:spPr>
        <p:txBody>
          <a:bodyPr/>
          <a:lstStyle/>
          <a:p>
            <a:r>
              <a:rPr lang="es-UY" b="1" dirty="0"/>
              <a:t>Primer interrogante: </a:t>
            </a:r>
            <a:r>
              <a:rPr lang="es-UY" sz="4000" b="1" dirty="0"/>
              <a:t>¿</a:t>
            </a:r>
            <a:r>
              <a:rPr lang="es-UY" b="1" dirty="0"/>
              <a:t>Cuáles son los servicios tercerizados?</a:t>
            </a:r>
          </a:p>
        </p:txBody>
      </p:sp>
      <p:sp>
        <p:nvSpPr>
          <p:cNvPr id="4" name="Marcador de texto 3">
            <a:extLst>
              <a:ext uri="{FF2B5EF4-FFF2-40B4-BE49-F238E27FC236}">
                <a16:creationId xmlns:a16="http://schemas.microsoft.com/office/drawing/2014/main" id="{CDAB4FA0-FAA5-810B-03CA-66BDA413D1CC}"/>
              </a:ext>
            </a:extLst>
          </p:cNvPr>
          <p:cNvSpPr>
            <a:spLocks noGrp="1"/>
          </p:cNvSpPr>
          <p:nvPr>
            <p:ph type="body" idx="2"/>
          </p:nvPr>
        </p:nvSpPr>
        <p:spPr/>
        <p:txBody>
          <a:bodyPr/>
          <a:lstStyle/>
          <a:p>
            <a:pPr marL="114300" indent="0">
              <a:buNone/>
            </a:pPr>
            <a:r>
              <a:rPr lang="es-UY" sz="2800" dirty="0"/>
              <a:t>El tema ha planteado diversas posiciones en ASSE y  seria bueno adoptar una posición institucional para no dudar si estamos o no ante alguna de las hipótesis mencionadas en el articulo 1. </a:t>
            </a:r>
          </a:p>
          <a:p>
            <a:pPr marL="114300" indent="0">
              <a:buNone/>
            </a:pPr>
            <a:r>
              <a:rPr lang="es-UY" sz="2800" dirty="0"/>
              <a:t>Esta claro, porque el texto de la ley así lo expresa que los servicios de limpieza, seguridad o vigilancia, se encuentran dentro de este ámbito de aplicación. </a:t>
            </a:r>
          </a:p>
          <a:p>
            <a:pPr marL="114300" indent="0">
              <a:buNone/>
            </a:pPr>
            <a:r>
              <a:rPr lang="es-ES" sz="2800" dirty="0"/>
              <a:t>Pero la ley no formula la mención a los servicios aludidos con carácter taxativo, ni excluyente de otros.</a:t>
            </a:r>
          </a:p>
          <a:p>
            <a:pPr marL="114300" indent="0">
              <a:buNone/>
            </a:pPr>
            <a:endParaRPr lang="es-ES" sz="2800" dirty="0"/>
          </a:p>
          <a:p>
            <a:pPr marL="114300" indent="0">
              <a:buNone/>
            </a:pPr>
            <a:endParaRPr lang="es-ES" sz="2800" dirty="0"/>
          </a:p>
          <a:p>
            <a:pPr marL="114300" indent="0">
              <a:buNone/>
            </a:pPr>
            <a:r>
              <a:rPr lang="es-ES" sz="2800" dirty="0"/>
              <a:t>¿Qué tendremos que evaluar para ver si estamos ante servicios tercerizados según el ámbito de aplicación de las leyes 18099 y 18251?</a:t>
            </a:r>
          </a:p>
          <a:p>
            <a:pPr marL="114300" indent="0">
              <a:buNone/>
            </a:pPr>
            <a:endParaRPr lang="es-ES" sz="2800" dirty="0"/>
          </a:p>
          <a:p>
            <a:pPr marL="514350" indent="-400050">
              <a:buAutoNum type="romanLcParenR"/>
            </a:pPr>
            <a:r>
              <a:rPr lang="es-ES" sz="2800" dirty="0"/>
              <a:t>que los trabajos del subcontratista se integren en la organización de la empresa principal;</a:t>
            </a:r>
          </a:p>
          <a:p>
            <a:pPr marL="514350" indent="-400050">
              <a:buAutoNum type="romanLcParenR"/>
            </a:pPr>
            <a:r>
              <a:rPr lang="es-ES" sz="2800" dirty="0"/>
              <a:t>o formen parte de la actividad normal o propia del establecimiento;</a:t>
            </a:r>
          </a:p>
          <a:p>
            <a:pPr marL="514350" indent="-400050">
              <a:buAutoNum type="romanLcParenR"/>
            </a:pPr>
            <a:r>
              <a:rPr lang="es-ES" sz="2800" dirty="0"/>
              <a:t>tanto que se trate de una actividad principal o accesoria;</a:t>
            </a:r>
          </a:p>
          <a:p>
            <a:pPr marL="514350" indent="-400050">
              <a:buAutoNum type="romanLcParenR"/>
            </a:pPr>
            <a:r>
              <a:rPr lang="es-ES" sz="2800" dirty="0"/>
              <a:t>cuanto que se realice fuera o dentro del establecimiento de la empresa principal.</a:t>
            </a:r>
            <a:endParaRPr lang="es-UY" sz="2800" dirty="0"/>
          </a:p>
        </p:txBody>
      </p:sp>
    </p:spTree>
    <p:extLst>
      <p:ext uri="{BB962C8B-B14F-4D97-AF65-F5344CB8AC3E}">
        <p14:creationId xmlns:p14="http://schemas.microsoft.com/office/powerpoint/2010/main" val="762152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4444CF8F-AD33-3EA2-838E-98F15A862F1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7</a:t>
            </a:fld>
            <a:endParaRPr lang="es-419"/>
          </a:p>
        </p:txBody>
      </p:sp>
      <p:sp>
        <p:nvSpPr>
          <p:cNvPr id="3" name="Subtítulo 2">
            <a:extLst>
              <a:ext uri="{FF2B5EF4-FFF2-40B4-BE49-F238E27FC236}">
                <a16:creationId xmlns:a16="http://schemas.microsoft.com/office/drawing/2014/main" id="{FC1D9974-B961-1389-16A7-2E3BA0A6BE3E}"/>
              </a:ext>
            </a:extLst>
          </p:cNvPr>
          <p:cNvSpPr>
            <a:spLocks noGrp="1"/>
          </p:cNvSpPr>
          <p:nvPr>
            <p:ph type="subTitle" idx="1"/>
          </p:nvPr>
        </p:nvSpPr>
        <p:spPr/>
        <p:txBody>
          <a:bodyPr/>
          <a:lstStyle/>
          <a:p>
            <a:r>
              <a:rPr lang="es-UY" sz="3700" b="1" dirty="0"/>
              <a:t>¿Qué criterios vamos a aplicar para discernir como vamos a controlar?</a:t>
            </a:r>
          </a:p>
        </p:txBody>
      </p:sp>
      <p:sp>
        <p:nvSpPr>
          <p:cNvPr id="4" name="Marcador de texto 3">
            <a:extLst>
              <a:ext uri="{FF2B5EF4-FFF2-40B4-BE49-F238E27FC236}">
                <a16:creationId xmlns:a16="http://schemas.microsoft.com/office/drawing/2014/main" id="{24E9E655-B62F-A79A-DACB-8D996FD8E53E}"/>
              </a:ext>
            </a:extLst>
          </p:cNvPr>
          <p:cNvSpPr>
            <a:spLocks noGrp="1"/>
          </p:cNvSpPr>
          <p:nvPr>
            <p:ph type="body" idx="2"/>
          </p:nvPr>
        </p:nvSpPr>
        <p:spPr/>
        <p:txBody>
          <a:bodyPr/>
          <a:lstStyle/>
          <a:p>
            <a:pPr algn="just"/>
            <a:r>
              <a:rPr lang="es-UY" sz="3000" kern="100" dirty="0">
                <a:effectLst/>
                <a:latin typeface="+mj-lt"/>
                <a:ea typeface="NSimSun" panose="02010609030101010101" pitchFamily="49" charset="-122"/>
                <a:cs typeface="Arial" panose="020B0604020202020204" pitchFamily="34" charset="0"/>
              </a:rPr>
              <a:t>Acá es importante discernir que servicios contratados pueden ser objeto de control </a:t>
            </a:r>
            <a:r>
              <a:rPr lang="es-UY" sz="3000" b="1" kern="100" dirty="0">
                <a:effectLst/>
                <a:latin typeface="+mj-lt"/>
                <a:ea typeface="NSimSun" panose="02010609030101010101" pitchFamily="49" charset="-122"/>
                <a:cs typeface="Arial" panose="020B0604020202020204" pitchFamily="34" charset="0"/>
              </a:rPr>
              <a:t>( limpieza, mantenimiento, vigilancia, conserjería,  jardinería, </a:t>
            </a:r>
            <a:r>
              <a:rPr lang="es-UY" sz="3000" b="1" kern="100" dirty="0" err="1">
                <a:effectLst/>
                <a:latin typeface="+mj-lt"/>
                <a:ea typeface="NSimSun" panose="02010609030101010101" pitchFamily="49" charset="-122"/>
                <a:cs typeface="Arial" panose="020B0604020202020204" pitchFamily="34" charset="0"/>
              </a:rPr>
              <a:t>etc</a:t>
            </a:r>
            <a:r>
              <a:rPr lang="es-UY" sz="3000" b="1" kern="100" dirty="0">
                <a:effectLst/>
                <a:latin typeface="+mj-lt"/>
                <a:ea typeface="NSimSun" panose="02010609030101010101" pitchFamily="49" charset="-122"/>
                <a:cs typeface="Arial" panose="020B0604020202020204" pitchFamily="34" charset="0"/>
              </a:rPr>
              <a:t>) todos accesorios fáciles de identificar </a:t>
            </a:r>
            <a:r>
              <a:rPr lang="es-UY" sz="3000" kern="100" dirty="0">
                <a:effectLst/>
                <a:latin typeface="+mj-lt"/>
                <a:ea typeface="NSimSun" panose="02010609030101010101" pitchFamily="49" charset="-122"/>
                <a:cs typeface="Arial" panose="020B0604020202020204" pitchFamily="34" charset="0"/>
              </a:rPr>
              <a:t> pero hay otros que forman parte de la actividad normal de la empresa principal que requiere el servicio, por </a:t>
            </a:r>
            <a:r>
              <a:rPr lang="es-UY" sz="3000" kern="100" dirty="0" err="1">
                <a:effectLst/>
                <a:latin typeface="+mj-lt"/>
                <a:ea typeface="NSimSun" panose="02010609030101010101" pitchFamily="49" charset="-122"/>
                <a:cs typeface="Arial" panose="020B0604020202020204" pitchFamily="34" charset="0"/>
              </a:rPr>
              <a:t>ej</a:t>
            </a:r>
            <a:r>
              <a:rPr lang="es-UY" sz="3000" kern="100" dirty="0">
                <a:effectLst/>
                <a:latin typeface="+mj-lt"/>
                <a:ea typeface="NSimSun" panose="02010609030101010101" pitchFamily="49" charset="-122"/>
                <a:cs typeface="Arial" panose="020B0604020202020204" pitchFamily="34" charset="0"/>
              </a:rPr>
              <a:t>: servicios de camilleros, de alimentación y lo mas complicado los vinculados a la </a:t>
            </a:r>
            <a:r>
              <a:rPr lang="es-UY" sz="3000" b="1" kern="100" dirty="0">
                <a:effectLst/>
                <a:latin typeface="+mj-lt"/>
                <a:ea typeface="NSimSun" panose="02010609030101010101" pitchFamily="49" charset="-122"/>
                <a:cs typeface="Arial" panose="020B0604020202020204" pitchFamily="34" charset="0"/>
              </a:rPr>
              <a:t>prestación de servicios de salud: traslados, estudios contratados </a:t>
            </a:r>
            <a:r>
              <a:rPr lang="es-UY" sz="3000" kern="100" dirty="0">
                <a:effectLst/>
                <a:latin typeface="+mj-lt"/>
                <a:ea typeface="NSimSun" panose="02010609030101010101" pitchFamily="49" charset="-122"/>
                <a:cs typeface="Arial" panose="020B0604020202020204" pitchFamily="34" charset="0"/>
              </a:rPr>
              <a:t>dentro del hospital o fuera del mismo, internación, etc.</a:t>
            </a:r>
          </a:p>
          <a:p>
            <a:pPr marL="114300" indent="0" algn="just">
              <a:buNone/>
            </a:pPr>
            <a:endParaRPr lang="es-UY" sz="3000" kern="100" dirty="0">
              <a:effectLst/>
              <a:latin typeface="+mj-lt"/>
              <a:ea typeface="NSimSun" panose="02010609030101010101" pitchFamily="49" charset="-122"/>
              <a:cs typeface="Arial" panose="020B0604020202020204" pitchFamily="34" charset="0"/>
            </a:endParaRPr>
          </a:p>
          <a:p>
            <a:pPr algn="just"/>
            <a:r>
              <a:rPr lang="es-UY" sz="3000" kern="100" dirty="0">
                <a:effectLst/>
                <a:latin typeface="+mj-lt"/>
                <a:ea typeface="NSimSun" panose="02010609030101010101" pitchFamily="49" charset="-122"/>
                <a:cs typeface="Arial" panose="020B0604020202020204" pitchFamily="34" charset="0"/>
              </a:rPr>
              <a:t>En principio todos los servicios pueden ser objeto de control pero lo mas conveniente es aplicar criterios de </a:t>
            </a:r>
            <a:r>
              <a:rPr lang="es-UY" sz="3000" b="1" kern="100" dirty="0">
                <a:effectLst/>
                <a:latin typeface="+mj-lt"/>
                <a:ea typeface="NSimSun" panose="02010609030101010101" pitchFamily="49" charset="-122"/>
                <a:cs typeface="Arial" panose="020B0604020202020204" pitchFamily="34" charset="0"/>
              </a:rPr>
              <a:t>oportunidad, sensatez y materialidad</a:t>
            </a:r>
            <a:r>
              <a:rPr lang="es-UY" sz="3000" kern="100" dirty="0">
                <a:effectLst/>
                <a:latin typeface="+mj-lt"/>
                <a:ea typeface="NSimSun" panose="02010609030101010101" pitchFamily="49" charset="-122"/>
                <a:cs typeface="Arial" panose="020B0604020202020204" pitchFamily="34" charset="0"/>
              </a:rPr>
              <a:t>. La oportunidad se refiere a las posibilidades de realizar los mismos, se supone que si</a:t>
            </a:r>
            <a:r>
              <a:rPr lang="es-UY" sz="3000" b="1" kern="100" dirty="0">
                <a:effectLst/>
                <a:latin typeface="+mj-lt"/>
                <a:ea typeface="NSimSun" panose="02010609030101010101" pitchFamily="49" charset="-122"/>
                <a:cs typeface="Arial" panose="020B0604020202020204" pitchFamily="34" charset="0"/>
              </a:rPr>
              <a:t> contrato camas de </a:t>
            </a:r>
            <a:r>
              <a:rPr lang="es-UY" sz="3000" b="1" kern="100" dirty="0" err="1">
                <a:effectLst/>
                <a:latin typeface="+mj-lt"/>
                <a:ea typeface="NSimSun" panose="02010609030101010101" pitchFamily="49" charset="-122"/>
                <a:cs typeface="Arial" panose="020B0604020202020204" pitchFamily="34" charset="0"/>
              </a:rPr>
              <a:t>cti</a:t>
            </a:r>
            <a:r>
              <a:rPr lang="es-UY" sz="3000" b="1" kern="100" dirty="0">
                <a:effectLst/>
                <a:latin typeface="+mj-lt"/>
                <a:ea typeface="NSimSun" panose="02010609030101010101" pitchFamily="49" charset="-122"/>
                <a:cs typeface="Arial" panose="020B0604020202020204" pitchFamily="34" charset="0"/>
              </a:rPr>
              <a:t> </a:t>
            </a:r>
            <a:r>
              <a:rPr lang="es-UY" sz="3000" kern="100" dirty="0">
                <a:effectLst/>
                <a:latin typeface="+mj-lt"/>
                <a:ea typeface="NSimSun" panose="02010609030101010101" pitchFamily="49" charset="-122"/>
                <a:cs typeface="Arial" panose="020B0604020202020204" pitchFamily="34" charset="0"/>
              </a:rPr>
              <a:t>en otro prestador de salud, no puedo trasladarme a realizar controles del personal afectado al cuidado de mis pacientes, tampoco sería sensato, aunque por el volumen del gasto puede ser muy material.</a:t>
            </a:r>
          </a:p>
          <a:p>
            <a:endParaRPr lang="es-UY" dirty="0"/>
          </a:p>
        </p:txBody>
      </p:sp>
    </p:spTree>
    <p:extLst>
      <p:ext uri="{BB962C8B-B14F-4D97-AF65-F5344CB8AC3E}">
        <p14:creationId xmlns:p14="http://schemas.microsoft.com/office/powerpoint/2010/main" val="2328108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654BA832-A26A-5C2B-8ED9-8D4DD637485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8</a:t>
            </a:fld>
            <a:endParaRPr lang="es-419"/>
          </a:p>
        </p:txBody>
      </p:sp>
      <p:sp>
        <p:nvSpPr>
          <p:cNvPr id="3" name="Subtítulo 2">
            <a:extLst>
              <a:ext uri="{FF2B5EF4-FFF2-40B4-BE49-F238E27FC236}">
                <a16:creationId xmlns:a16="http://schemas.microsoft.com/office/drawing/2014/main" id="{07984028-90C9-E2CD-7AE0-70E3E6D31EF0}"/>
              </a:ext>
            </a:extLst>
          </p:cNvPr>
          <p:cNvSpPr>
            <a:spLocks noGrp="1"/>
          </p:cNvSpPr>
          <p:nvPr>
            <p:ph type="subTitle" idx="1"/>
          </p:nvPr>
        </p:nvSpPr>
        <p:spPr/>
        <p:txBody>
          <a:bodyPr/>
          <a:lstStyle/>
          <a:p>
            <a:r>
              <a:rPr lang="es-UY" b="1" dirty="0"/>
              <a:t>Servicios de Traslado</a:t>
            </a:r>
          </a:p>
        </p:txBody>
      </p:sp>
      <p:sp>
        <p:nvSpPr>
          <p:cNvPr id="4" name="Marcador de texto 3">
            <a:extLst>
              <a:ext uri="{FF2B5EF4-FFF2-40B4-BE49-F238E27FC236}">
                <a16:creationId xmlns:a16="http://schemas.microsoft.com/office/drawing/2014/main" id="{32476468-CC33-F981-7E62-81A59157FBAA}"/>
              </a:ext>
            </a:extLst>
          </p:cNvPr>
          <p:cNvSpPr>
            <a:spLocks noGrp="1"/>
          </p:cNvSpPr>
          <p:nvPr>
            <p:ph type="body" idx="2"/>
          </p:nvPr>
        </p:nvSpPr>
        <p:spPr/>
        <p:txBody>
          <a:bodyPr/>
          <a:lstStyle/>
          <a:p>
            <a:pPr algn="just"/>
            <a:r>
              <a:rPr lang="es-UY" sz="2800" kern="100" dirty="0">
                <a:effectLst/>
                <a:latin typeface="+mn-lt"/>
                <a:ea typeface="NSimSun" panose="02010609030101010101" pitchFamily="49" charset="-122"/>
                <a:cs typeface="Arial" panose="020B0604020202020204" pitchFamily="34" charset="0"/>
              </a:rPr>
              <a:t>Creo que también aplica el mismo razonamiento para la contratación de</a:t>
            </a:r>
            <a:r>
              <a:rPr lang="es-UY" sz="2800" b="1" kern="100" dirty="0">
                <a:effectLst/>
                <a:latin typeface="+mn-lt"/>
                <a:ea typeface="NSimSun" panose="02010609030101010101" pitchFamily="49" charset="-122"/>
                <a:cs typeface="Arial" panose="020B0604020202020204" pitchFamily="34" charset="0"/>
              </a:rPr>
              <a:t> servicios de traslado</a:t>
            </a:r>
            <a:r>
              <a:rPr lang="es-UY" sz="2800" kern="100" dirty="0">
                <a:effectLst/>
                <a:latin typeface="+mn-lt"/>
                <a:ea typeface="NSimSun" panose="02010609030101010101" pitchFamily="49" charset="-122"/>
                <a:cs typeface="Arial" panose="020B0604020202020204" pitchFamily="34" charset="0"/>
              </a:rPr>
              <a:t>, no es oportuno ni sensato aunque puede ser verdaderamente material, pero obviamente no le voy a pedir a las personas involucradas que registren asistencia antes y después de realizar traslados.</a:t>
            </a:r>
          </a:p>
          <a:p>
            <a:pPr algn="just"/>
            <a:r>
              <a:rPr lang="es-UY" sz="2800" kern="100" dirty="0">
                <a:effectLst/>
                <a:latin typeface="+mn-lt"/>
                <a:ea typeface="NSimSun" panose="02010609030101010101" pitchFamily="49" charset="-122"/>
                <a:cs typeface="Arial" panose="020B0604020202020204" pitchFamily="34" charset="0"/>
              </a:rPr>
              <a:t>Además que al igual que en el caso de los </a:t>
            </a:r>
            <a:r>
              <a:rPr lang="es-UY" sz="2800" kern="100" dirty="0" err="1">
                <a:effectLst/>
                <a:latin typeface="+mn-lt"/>
                <a:ea typeface="NSimSun" panose="02010609030101010101" pitchFamily="49" charset="-122"/>
                <a:cs typeface="Arial" panose="020B0604020202020204" pitchFamily="34" charset="0"/>
              </a:rPr>
              <a:t>cti</a:t>
            </a:r>
            <a:r>
              <a:rPr lang="es-UY" sz="2800" kern="100" dirty="0">
                <a:effectLst/>
                <a:latin typeface="+mn-lt"/>
                <a:ea typeface="NSimSun" panose="02010609030101010101" pitchFamily="49" charset="-122"/>
                <a:cs typeface="Arial" panose="020B0604020202020204" pitchFamily="34" charset="0"/>
              </a:rPr>
              <a:t> el personal afectado puede estar trabajando concomitantemente para ASSE y para otros prestadores en forma simultánea.</a:t>
            </a:r>
          </a:p>
          <a:p>
            <a:pPr algn="just"/>
            <a:endParaRPr lang="es-UY" sz="2800" kern="100" dirty="0">
              <a:effectLst/>
              <a:latin typeface="+mn-lt"/>
              <a:ea typeface="NSimSun" panose="02010609030101010101" pitchFamily="49" charset="-122"/>
              <a:cs typeface="Arial" panose="020B0604020202020204" pitchFamily="34" charset="0"/>
            </a:endParaRPr>
          </a:p>
          <a:p>
            <a:r>
              <a:rPr lang="es-UY" sz="2800" dirty="0">
                <a:effectLst/>
                <a:latin typeface="+mn-lt"/>
                <a:ea typeface="NSimSun" panose="02010609030101010101" pitchFamily="49" charset="-122"/>
                <a:cs typeface="Arial" panose="020B0604020202020204" pitchFamily="34" charset="0"/>
              </a:rPr>
              <a:t>Creo además que en estos casos hay que hacer énfasis en que lo que se contrata es a una empresa o prestador que utiliza toda su capacidad instalada: planta física, hotelería, bases de salida, vehículos con equipamiento apropiado y que además tienen recursos humanos que se desempeñan en los mismos, o sea que muchas veces el recurso mas utilizado en términos porcentuales no es el humano sino el material, a veces puede alcanzar con demostrar que no es exclusiva o preponderantemente el fundamental</a:t>
            </a:r>
            <a:endParaRPr lang="es-UY" sz="2800" dirty="0">
              <a:latin typeface="+mn-lt"/>
            </a:endParaRPr>
          </a:p>
        </p:txBody>
      </p:sp>
    </p:spTree>
    <p:extLst>
      <p:ext uri="{BB962C8B-B14F-4D97-AF65-F5344CB8AC3E}">
        <p14:creationId xmlns:p14="http://schemas.microsoft.com/office/powerpoint/2010/main" val="830716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D703CCA1-F221-2D21-F867-FDC00F6C31F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419" smtClean="0"/>
              <a:t>9</a:t>
            </a:fld>
            <a:endParaRPr lang="es-419"/>
          </a:p>
        </p:txBody>
      </p:sp>
      <p:sp>
        <p:nvSpPr>
          <p:cNvPr id="3" name="Subtítulo 2">
            <a:extLst>
              <a:ext uri="{FF2B5EF4-FFF2-40B4-BE49-F238E27FC236}">
                <a16:creationId xmlns:a16="http://schemas.microsoft.com/office/drawing/2014/main" id="{0749BDB6-BD76-AD79-27A2-D1B52014E93D}"/>
              </a:ext>
            </a:extLst>
          </p:cNvPr>
          <p:cNvSpPr>
            <a:spLocks noGrp="1"/>
          </p:cNvSpPr>
          <p:nvPr>
            <p:ph type="subTitle" idx="1"/>
          </p:nvPr>
        </p:nvSpPr>
        <p:spPr/>
        <p:txBody>
          <a:bodyPr/>
          <a:lstStyle/>
          <a:p>
            <a:r>
              <a:rPr lang="es-UY" b="1" dirty="0"/>
              <a:t>Prestaciones de servicios de salud</a:t>
            </a:r>
          </a:p>
        </p:txBody>
      </p:sp>
      <p:sp>
        <p:nvSpPr>
          <p:cNvPr id="4" name="Marcador de texto 3">
            <a:extLst>
              <a:ext uri="{FF2B5EF4-FFF2-40B4-BE49-F238E27FC236}">
                <a16:creationId xmlns:a16="http://schemas.microsoft.com/office/drawing/2014/main" id="{8DA7A38C-442F-A75D-38E5-FF3B3B6A1C02}"/>
              </a:ext>
            </a:extLst>
          </p:cNvPr>
          <p:cNvSpPr>
            <a:spLocks noGrp="1"/>
          </p:cNvSpPr>
          <p:nvPr>
            <p:ph type="body" idx="2"/>
          </p:nvPr>
        </p:nvSpPr>
        <p:spPr/>
        <p:txBody>
          <a:bodyPr/>
          <a:lstStyle/>
          <a:p>
            <a:pPr algn="just"/>
            <a:r>
              <a:rPr lang="es-UY" sz="2400" kern="100" dirty="0">
                <a:effectLst/>
                <a:latin typeface="+mj-lt"/>
                <a:ea typeface="NSimSun" panose="02010609030101010101" pitchFamily="49" charset="-122"/>
                <a:cs typeface="Arial" panose="020B0604020202020204" pitchFamily="34" charset="0"/>
              </a:rPr>
              <a:t>Ahora la prestación de servicios de salud abre un amplio espectro donde podemos encontrar de todo, si el servicio contratado no se presta en el hospital, por ejemplo servicios de </a:t>
            </a:r>
            <a:r>
              <a:rPr lang="es-UY" sz="2400" b="1" kern="100" dirty="0">
                <a:effectLst/>
                <a:latin typeface="+mj-lt"/>
                <a:ea typeface="NSimSun" panose="02010609030101010101" pitchFamily="49" charset="-122"/>
                <a:cs typeface="Arial" panose="020B0604020202020204" pitchFamily="34" charset="0"/>
              </a:rPr>
              <a:t>radiología, laboratorio,  farmacia</a:t>
            </a:r>
            <a:r>
              <a:rPr lang="es-UY" sz="2400" kern="100" dirty="0">
                <a:effectLst/>
                <a:latin typeface="+mj-lt"/>
                <a:ea typeface="NSimSun" panose="02010609030101010101" pitchFamily="49" charset="-122"/>
                <a:cs typeface="Arial" panose="020B0604020202020204" pitchFamily="34" charset="0"/>
              </a:rPr>
              <a:t>, creo que el camino está despejado. Pero cuando el mismo se contrata con permanencia en ASSE amerita por lo menos el estudio caso a caso.</a:t>
            </a:r>
          </a:p>
          <a:p>
            <a:pPr algn="just"/>
            <a:endParaRPr lang="es-UY" sz="2400" kern="100" dirty="0">
              <a:effectLst/>
              <a:latin typeface="+mj-lt"/>
              <a:ea typeface="NSimSun" panose="02010609030101010101" pitchFamily="49" charset="-122"/>
              <a:cs typeface="Arial" panose="020B0604020202020204" pitchFamily="34" charset="0"/>
            </a:endParaRPr>
          </a:p>
          <a:p>
            <a:pPr algn="just"/>
            <a:r>
              <a:rPr lang="es-UY" sz="2400" kern="100" dirty="0">
                <a:effectLst/>
                <a:latin typeface="+mj-lt"/>
                <a:ea typeface="NSimSun" panose="02010609030101010101" pitchFamily="49" charset="-122"/>
                <a:cs typeface="Arial" panose="020B0604020202020204" pitchFamily="34" charset="0"/>
              </a:rPr>
              <a:t>Aquí debemos aplicar nuevamente los criterios sensatez, oportunidad y de materialidad, obviamente que si se  contrata una empresa o prestador que se desempeña dentro del hospital sería de sentido común conocer las condiciones del contrato, la forma de remuneración por ej. si es otro profesional y se le paga con facturas es relevante saber si el involucrado sólo nos factura a nosotros (lo que constituiría una relación de dependencia encubierta) o a varios, en este caso estaríamos en principio a resguardo.</a:t>
            </a:r>
          </a:p>
          <a:p>
            <a:pPr marL="114300" indent="0" algn="just">
              <a:buNone/>
            </a:pPr>
            <a:endParaRPr lang="es-UY" sz="2400" kern="100" dirty="0">
              <a:effectLst/>
              <a:latin typeface="+mj-lt"/>
              <a:ea typeface="NSimSun" panose="02010609030101010101" pitchFamily="49" charset="-122"/>
              <a:cs typeface="Arial" panose="020B0604020202020204" pitchFamily="34" charset="0"/>
            </a:endParaRPr>
          </a:p>
          <a:p>
            <a:pPr algn="just"/>
            <a:r>
              <a:rPr lang="es-UY" sz="2400" kern="100" dirty="0">
                <a:effectLst/>
                <a:latin typeface="+mj-lt"/>
                <a:ea typeface="NSimSun" panose="02010609030101010101" pitchFamily="49" charset="-122"/>
                <a:cs typeface="Arial" panose="020B0604020202020204" pitchFamily="34" charset="0"/>
              </a:rPr>
              <a:t>Si a su vez este, utiliza personal propio dentro de nuestro establecimiento, es relevante también saber en que condiciones se vinculan, si hay facturas de por medio estaríamos como en el caso anterior a resguardo, pero si abonan salarios entonces deberíamos controlar.</a:t>
            </a:r>
          </a:p>
          <a:p>
            <a:pPr algn="just"/>
            <a:endParaRPr lang="es-UY" sz="2400" kern="100" dirty="0">
              <a:effectLst/>
              <a:latin typeface="+mj-lt"/>
              <a:ea typeface="NSimSun" panose="02010609030101010101" pitchFamily="49" charset="-122"/>
              <a:cs typeface="Arial" panose="020B0604020202020204" pitchFamily="34" charset="0"/>
            </a:endParaRPr>
          </a:p>
          <a:p>
            <a:pPr algn="just"/>
            <a:r>
              <a:rPr lang="es-UY" sz="2400" kern="100" dirty="0">
                <a:effectLst/>
                <a:latin typeface="+mj-lt"/>
                <a:ea typeface="NSimSun" panose="02010609030101010101" pitchFamily="49" charset="-122"/>
                <a:cs typeface="Arial" panose="020B0604020202020204" pitchFamily="34" charset="0"/>
              </a:rPr>
              <a:t>Si registran asistencia obviamente que las condiciones se fortalecen y  ahí sin dudas hay que ser estrictos.</a:t>
            </a:r>
          </a:p>
          <a:p>
            <a:pPr marL="114300" indent="0" algn="just">
              <a:buNone/>
            </a:pPr>
            <a:r>
              <a:rPr lang="es-UY" sz="2400" kern="100" dirty="0">
                <a:effectLst/>
                <a:latin typeface="+mj-lt"/>
                <a:ea typeface="NSimSun" panose="02010609030101010101" pitchFamily="49" charset="-122"/>
                <a:cs typeface="Arial" panose="020B0604020202020204" pitchFamily="34" charset="0"/>
              </a:rPr>
              <a:t> </a:t>
            </a:r>
          </a:p>
          <a:p>
            <a:endParaRPr lang="es-UY" dirty="0"/>
          </a:p>
        </p:txBody>
      </p:sp>
    </p:spTree>
    <p:extLst>
      <p:ext uri="{BB962C8B-B14F-4D97-AF65-F5344CB8AC3E}">
        <p14:creationId xmlns:p14="http://schemas.microsoft.com/office/powerpoint/2010/main" val="638893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Asse maestra">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lantilla-1-PPT-Asse" id="{8F87BF4E-6719-4541-94EA-E769431648C5}" vid="{14306F76-C608-4B04-B140-CC61BE4C542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Plantilla-1-PPT-Asse-2</Template>
  <TotalTime>18936</TotalTime>
  <Words>2092</Words>
  <Application>Microsoft Office PowerPoint</Application>
  <PresentationFormat>Personalizado</PresentationFormat>
  <Paragraphs>162</Paragraphs>
  <Slides>22</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22</vt:i4>
      </vt:variant>
    </vt:vector>
  </HeadingPairs>
  <TitlesOfParts>
    <vt:vector size="30" baseType="lpstr">
      <vt:lpstr>NSimSun</vt:lpstr>
      <vt:lpstr>Arial</vt:lpstr>
      <vt:lpstr>Arial Unicode MS</vt:lpstr>
      <vt:lpstr>Helvetica Neue</vt:lpstr>
      <vt:lpstr>Lucida Sans Unicode</vt:lpstr>
      <vt:lpstr>Mangal</vt:lpstr>
      <vt:lpstr>Times New Roman</vt:lpstr>
      <vt:lpstr>Asse maestra</vt:lpstr>
      <vt:lpstr>Todo lo que usted quería saber sobre los SERVICIOS TERCERIZADOS, pero no se animaba a preguntar. </vt:lpstr>
      <vt:lpstr>Tercerizar es hacer que ciertos trabajos necesarios para el resultado final de los bienes y servicios que una empresa produce, los haga un tercero. Se da cuando una empresa, en lugar de usar directamente a su personal, contrata a otra empresa para que sea esa la que aporte el mismo. Suele ocurrir cuando el trabajo o la mano de obra solicitada por la empresa contratante requiere de cierta especialidad.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Todo lo que usted quería saber sobre los SERVICIOS TERCERIZADOS, pero no se animaba a preguntar. </dc:title>
  <dc:creator>anacampodiez@gmail.com</dc:creator>
  <cp:lastModifiedBy>Usuario</cp:lastModifiedBy>
  <cp:revision>4</cp:revision>
  <cp:lastPrinted>2024-09-04T19:24:10Z</cp:lastPrinted>
  <dcterms:created xsi:type="dcterms:W3CDTF">2024-08-22T16:34:43Z</dcterms:created>
  <dcterms:modified xsi:type="dcterms:W3CDTF">2024-09-05T13:20:25Z</dcterms:modified>
</cp:coreProperties>
</file>